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11"/>
    <p:restoredTop sz="94674"/>
  </p:normalViewPr>
  <p:slideViewPr>
    <p:cSldViewPr snapToGrid="0">
      <p:cViewPr varScale="1">
        <p:scale>
          <a:sx n="165" d="100"/>
          <a:sy n="165" d="100"/>
        </p:scale>
        <p:origin x="66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53394943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01544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Cependant, ces évenements peuvent êtres COMPATIBLES, c’est-à-dire qu’il est possible qu’un étudiant utilise Vim ET Emacs.</a:t>
            </a:r>
            <a:endParaRPr/>
          </a:p>
        </p:txBody>
      </p:sp>
    </p:spTree>
    <p:extLst>
      <p:ext uri="{BB962C8B-B14F-4D97-AF65-F5344CB8AC3E}">
        <p14:creationId xmlns:p14="http://schemas.microsoft.com/office/powerpoint/2010/main" val="912444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Il existe évidemment une infinité de cas de figures possible.</a:t>
            </a:r>
            <a:endParaRPr/>
          </a:p>
          <a:p>
            <a:pPr marL="0" lvl="0" indent="0" algn="l" rtl="0">
              <a:lnSpc>
                <a:spcPct val="100000"/>
              </a:lnSpc>
              <a:spcBef>
                <a:spcPts val="0"/>
              </a:spcBef>
              <a:spcAft>
                <a:spcPts val="0"/>
              </a:spcAft>
              <a:buSzPts val="1100"/>
              <a:buNone/>
            </a:pPr>
            <a:r>
              <a:rPr lang="fr"/>
              <a:t>Donner un exemple sur la représentation en bas à gauche ? (une pièce équilibrée)</a:t>
            </a:r>
            <a:endParaRPr/>
          </a:p>
        </p:txBody>
      </p:sp>
    </p:spTree>
    <p:extLst>
      <p:ext uri="{BB962C8B-B14F-4D97-AF65-F5344CB8AC3E}">
        <p14:creationId xmlns:p14="http://schemas.microsoft.com/office/powerpoint/2010/main" val="281416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A votre avis, comment peut-on calculer la probabilité qu’un étudiant à 42 utilise Vim ?</a:t>
            </a:r>
            <a:endParaRPr/>
          </a:p>
        </p:txBody>
      </p:sp>
    </p:spTree>
    <p:extLst>
      <p:ext uri="{BB962C8B-B14F-4D97-AF65-F5344CB8AC3E}">
        <p14:creationId xmlns:p14="http://schemas.microsoft.com/office/powerpoint/2010/main" val="80546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En diagrame</a:t>
            </a:r>
            <a:endParaRPr/>
          </a:p>
        </p:txBody>
      </p:sp>
    </p:spTree>
    <p:extLst>
      <p:ext uri="{BB962C8B-B14F-4D97-AF65-F5344CB8AC3E}">
        <p14:creationId xmlns:p14="http://schemas.microsoft.com/office/powerpoint/2010/main" val="826882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A votre avis, comment peut-on calculer la probabilité qu’un étudiant à 42 utilise Vim ?</a:t>
            </a:r>
            <a:endParaRPr/>
          </a:p>
        </p:txBody>
      </p:sp>
    </p:spTree>
    <p:extLst>
      <p:ext uri="{BB962C8B-B14F-4D97-AF65-F5344CB8AC3E}">
        <p14:creationId xmlns:p14="http://schemas.microsoft.com/office/powerpoint/2010/main" val="1046741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Cela s’applique pour tout: on a un évenement A, qui appartient a un environnement OMEGA.</a:t>
            </a:r>
            <a:endParaRPr/>
          </a:p>
          <a:p>
            <a:pPr marL="0" lvl="0" indent="0" algn="l" rtl="0">
              <a:lnSpc>
                <a:spcPct val="100000"/>
              </a:lnSpc>
              <a:spcBef>
                <a:spcPts val="0"/>
              </a:spcBef>
              <a:spcAft>
                <a:spcPts val="0"/>
              </a:spcAft>
              <a:buSzPts val="1100"/>
              <a:buNone/>
            </a:pPr>
            <a:r>
              <a:rPr lang="fr"/>
              <a:t>Ici on a un cas équiprobable : chaque face a autant de chance de tomber qu’une autre.</a:t>
            </a:r>
            <a:endParaRPr/>
          </a:p>
          <a:p>
            <a:pPr marL="0" lvl="0" indent="0" algn="l" rtl="0">
              <a:lnSpc>
                <a:spcPct val="100000"/>
              </a:lnSpc>
              <a:spcBef>
                <a:spcPts val="0"/>
              </a:spcBef>
              <a:spcAft>
                <a:spcPts val="0"/>
              </a:spcAft>
              <a:buSzPts val="1100"/>
              <a:buNone/>
            </a:pPr>
            <a:r>
              <a:rPr lang="fr"/>
              <a:t>On le sait par expérience et cela semble évident.</a:t>
            </a:r>
            <a:endParaRPr/>
          </a:p>
        </p:txBody>
      </p:sp>
    </p:spTree>
    <p:extLst>
      <p:ext uri="{BB962C8B-B14F-4D97-AF65-F5344CB8AC3E}">
        <p14:creationId xmlns:p14="http://schemas.microsoft.com/office/powerpoint/2010/main" val="397480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Cela s’applique pour tout: on a un évenement A, qui appartient a un environnement OMEGA.</a:t>
            </a:r>
            <a:endParaRPr/>
          </a:p>
          <a:p>
            <a:pPr marL="0" lvl="0" indent="0" algn="l" rtl="0">
              <a:lnSpc>
                <a:spcPct val="100000"/>
              </a:lnSpc>
              <a:spcBef>
                <a:spcPts val="0"/>
              </a:spcBef>
              <a:spcAft>
                <a:spcPts val="0"/>
              </a:spcAft>
              <a:buSzPts val="1100"/>
              <a:buNone/>
            </a:pPr>
            <a:r>
              <a:rPr lang="fr"/>
              <a:t>Ici on a un cas équiprobable : chaque face a autant de chance de tomber qu’une autre.</a:t>
            </a:r>
            <a:endParaRPr/>
          </a:p>
          <a:p>
            <a:pPr marL="0" lvl="0" indent="0" algn="l" rtl="0">
              <a:lnSpc>
                <a:spcPct val="100000"/>
              </a:lnSpc>
              <a:spcBef>
                <a:spcPts val="0"/>
              </a:spcBef>
              <a:spcAft>
                <a:spcPts val="0"/>
              </a:spcAft>
              <a:buSzPts val="1100"/>
              <a:buNone/>
            </a:pPr>
            <a:r>
              <a:rPr lang="fr"/>
              <a:t>On le sait par expérience et cela semble évident.</a:t>
            </a:r>
            <a:endParaRPr/>
          </a:p>
        </p:txBody>
      </p:sp>
    </p:spTree>
    <p:extLst>
      <p:ext uri="{BB962C8B-B14F-4D97-AF65-F5344CB8AC3E}">
        <p14:creationId xmlns:p14="http://schemas.microsoft.com/office/powerpoint/2010/main" val="177746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2333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Comment définiriez-vous les probabilités ?</a:t>
            </a:r>
            <a:endParaRPr/>
          </a:p>
          <a:p>
            <a:pPr marL="0" lvl="0" indent="0" algn="l" rtl="0">
              <a:lnSpc>
                <a:spcPct val="100000"/>
              </a:lnSpc>
              <a:spcBef>
                <a:spcPts val="0"/>
              </a:spcBef>
              <a:spcAft>
                <a:spcPts val="0"/>
              </a:spcAft>
              <a:buSzPts val="1100"/>
              <a:buNone/>
            </a:pPr>
            <a:r>
              <a:rPr lang="fr"/>
              <a:t>Comment peut-on représenter une probabilité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fr"/>
              <a:t>Probabilité = limite d’une fréquence </a:t>
            </a:r>
            <a:endParaRPr/>
          </a:p>
          <a:p>
            <a:pPr marL="0" lvl="0" indent="0" algn="l" rtl="0">
              <a:lnSpc>
                <a:spcPct val="100000"/>
              </a:lnSpc>
              <a:spcBef>
                <a:spcPts val="0"/>
              </a:spcBef>
              <a:spcAft>
                <a:spcPts val="0"/>
              </a:spcAft>
              <a:buSzPts val="1100"/>
              <a:buNone/>
            </a:pPr>
            <a:r>
              <a:rPr lang="fr"/>
              <a:t>un evenement c’est un ensemble des élements de omega pour lequelle l’évenement est réalisé</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61585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A votre avis, comment peut-on calculer la probabilité qu’un étudiant à 42 n’utilise pas Vim ?</a:t>
            </a:r>
            <a:endParaRPr/>
          </a:p>
        </p:txBody>
      </p:sp>
    </p:spTree>
    <p:extLst>
      <p:ext uri="{BB962C8B-B14F-4D97-AF65-F5344CB8AC3E}">
        <p14:creationId xmlns:p14="http://schemas.microsoft.com/office/powerpoint/2010/main" val="1150565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Le prix Netflix, 1 millions d’euros à gagner… Approche intéressante !</a:t>
            </a:r>
            <a:endParaRPr/>
          </a:p>
        </p:txBody>
      </p:sp>
    </p:spTree>
    <p:extLst>
      <p:ext uri="{BB962C8B-B14F-4D97-AF65-F5344CB8AC3E}">
        <p14:creationId xmlns:p14="http://schemas.microsoft.com/office/powerpoint/2010/main" val="400171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En mathématique, on le note comme ceci.</a:t>
            </a:r>
            <a:endParaRPr/>
          </a:p>
        </p:txBody>
      </p:sp>
    </p:spTree>
    <p:extLst>
      <p:ext uri="{BB962C8B-B14F-4D97-AF65-F5344CB8AC3E}">
        <p14:creationId xmlns:p14="http://schemas.microsoft.com/office/powerpoint/2010/main" val="1610542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En diagrame</a:t>
            </a:r>
            <a:endParaRPr/>
          </a:p>
        </p:txBody>
      </p:sp>
    </p:spTree>
    <p:extLst>
      <p:ext uri="{BB962C8B-B14F-4D97-AF65-F5344CB8AC3E}">
        <p14:creationId xmlns:p14="http://schemas.microsoft.com/office/powerpoint/2010/main" val="1496700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On sait que p(omega) est égal à 1, donc….. ?</a:t>
            </a:r>
            <a:endParaRPr/>
          </a:p>
        </p:txBody>
      </p:sp>
    </p:spTree>
    <p:extLst>
      <p:ext uri="{BB962C8B-B14F-4D97-AF65-F5344CB8AC3E}">
        <p14:creationId xmlns:p14="http://schemas.microsoft.com/office/powerpoint/2010/main" val="1569497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2039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D’après vous, comment peut-on calculer la probabilité qu’un étudiant à 42 utilise Vim ou Emacs ?</a:t>
            </a:r>
            <a:endParaRPr/>
          </a:p>
        </p:txBody>
      </p:sp>
    </p:spTree>
    <p:extLst>
      <p:ext uri="{BB962C8B-B14F-4D97-AF65-F5344CB8AC3E}">
        <p14:creationId xmlns:p14="http://schemas.microsoft.com/office/powerpoint/2010/main" val="713856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On remplace “ou” par le symbole mathématique.</a:t>
            </a:r>
            <a:endParaRPr/>
          </a:p>
        </p:txBody>
      </p:sp>
    </p:spTree>
    <p:extLst>
      <p:ext uri="{BB962C8B-B14F-4D97-AF65-F5344CB8AC3E}">
        <p14:creationId xmlns:p14="http://schemas.microsoft.com/office/powerpoint/2010/main" val="1938627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Ici, on a 2 cas de figure différents, mais on peut résumer ça en une seule et même formule</a:t>
            </a:r>
            <a:endParaRPr/>
          </a:p>
        </p:txBody>
      </p:sp>
    </p:spTree>
    <p:extLst>
      <p:ext uri="{BB962C8B-B14F-4D97-AF65-F5344CB8AC3E}">
        <p14:creationId xmlns:p14="http://schemas.microsoft.com/office/powerpoint/2010/main" val="8875926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Lorsque les probabilités sont indépendantes, pas de problème !</a:t>
            </a:r>
            <a:endParaRPr/>
          </a:p>
          <a:p>
            <a:pPr marL="0" lvl="0" indent="0" algn="l" rtl="0">
              <a:lnSpc>
                <a:spcPct val="100000"/>
              </a:lnSpc>
              <a:spcBef>
                <a:spcPts val="0"/>
              </a:spcBef>
              <a:spcAft>
                <a:spcPts val="0"/>
              </a:spcAft>
              <a:buSzPts val="1100"/>
              <a:buNone/>
            </a:pPr>
            <a:r>
              <a:rPr lang="fr"/>
              <a:t>Mais une idée pour l’autre cas ?</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7500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9" name="Google Shape;45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Mais lorsqu’elles sont dépendants, il faut calculer un terme en plus : la probabilité des étudiants qui utilisent VIM et EMACS. (puisque la la probabilité des étudiants qui utilisent VIM OU EMACS doit exclure ceux qui utilisent les deux)</a:t>
            </a:r>
            <a:endParaRPr/>
          </a:p>
        </p:txBody>
      </p:sp>
    </p:spTree>
    <p:extLst>
      <p:ext uri="{BB962C8B-B14F-4D97-AF65-F5344CB8AC3E}">
        <p14:creationId xmlns:p14="http://schemas.microsoft.com/office/powerpoint/2010/main" val="1249041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Avec la formule précédente, on a donc dans ce cas ci p(V et E) = 0</a:t>
            </a:r>
            <a:endParaRPr/>
          </a:p>
        </p:txBody>
      </p:sp>
    </p:spTree>
    <p:extLst>
      <p:ext uri="{BB962C8B-B14F-4D97-AF65-F5344CB8AC3E}">
        <p14:creationId xmlns:p14="http://schemas.microsoft.com/office/powerpoint/2010/main" val="981488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Utiliser les probabilités pour répondre à un problème de classification</a:t>
            </a:r>
            <a:endParaRPr/>
          </a:p>
        </p:txBody>
      </p:sp>
    </p:spTree>
    <p:extLst>
      <p:ext uri="{BB962C8B-B14F-4D97-AF65-F5344CB8AC3E}">
        <p14:creationId xmlns:p14="http://schemas.microsoft.com/office/powerpoint/2010/main" val="19143791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6" name="Google Shape;50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Mais ici, il faut soustraire la probabilité des étudiants qui utilisent les deux, soit p(V et E). </a:t>
            </a:r>
            <a:endParaRPr/>
          </a:p>
        </p:txBody>
      </p:sp>
    </p:spTree>
    <p:extLst>
      <p:ext uri="{BB962C8B-B14F-4D97-AF65-F5344CB8AC3E}">
        <p14:creationId xmlns:p14="http://schemas.microsoft.com/office/powerpoint/2010/main" val="1047410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D’après vous, comment peut-on calculer la probabilité qu’un étudiant à 42 utilise Vim ET Emacs ?</a:t>
            </a:r>
            <a:endParaRPr/>
          </a:p>
          <a:p>
            <a:pPr marL="0" lvl="0" indent="0" algn="l" rtl="0">
              <a:lnSpc>
                <a:spcPct val="100000"/>
              </a:lnSpc>
              <a:spcBef>
                <a:spcPts val="0"/>
              </a:spcBef>
              <a:spcAft>
                <a:spcPts val="0"/>
              </a:spcAft>
              <a:buClr>
                <a:srgbClr val="000000"/>
              </a:buClr>
              <a:buSzPts val="1100"/>
              <a:buFont typeface="Arial"/>
              <a:buNone/>
            </a:pPr>
            <a:r>
              <a:rPr lang="fr"/>
              <a:t>On parle ici de probabilité composée.</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09793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On remplace “et” par le symbole mathématique</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227291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Sur le diagramme, on identifie facilement la zone qui correspond à la probabilité, mais pour la calculer, c’est un peu plus compliqué…</a:t>
            </a:r>
            <a:endParaRPr/>
          </a:p>
          <a:p>
            <a:pPr marL="0" lvl="0" indent="0" algn="l" rtl="0">
              <a:lnSpc>
                <a:spcPct val="100000"/>
              </a:lnSpc>
              <a:spcBef>
                <a:spcPts val="0"/>
              </a:spcBef>
              <a:spcAft>
                <a:spcPts val="0"/>
              </a:spcAft>
              <a:buSzPts val="1100"/>
              <a:buNone/>
            </a:pPr>
            <a:r>
              <a:rPr lang="fr"/>
              <a:t>Des idées ?</a:t>
            </a:r>
            <a:endParaRPr/>
          </a:p>
        </p:txBody>
      </p:sp>
    </p:spTree>
    <p:extLst>
      <p:ext uri="{BB962C8B-B14F-4D97-AF65-F5344CB8AC3E}">
        <p14:creationId xmlns:p14="http://schemas.microsoft.com/office/powerpoint/2010/main" val="2109121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Ici, on connait les étudiants qui utilisent Emacs</a:t>
            </a:r>
            <a:endParaRPr/>
          </a:p>
        </p:txBody>
      </p:sp>
    </p:spTree>
    <p:extLst>
      <p:ext uri="{BB962C8B-B14F-4D97-AF65-F5344CB8AC3E}">
        <p14:creationId xmlns:p14="http://schemas.microsoft.com/office/powerpoint/2010/main" val="1639485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Ici, on connait les étudiants qui utilisent Emacs</a:t>
            </a:r>
            <a:endParaRPr/>
          </a:p>
        </p:txBody>
      </p:sp>
    </p:spTree>
    <p:extLst>
      <p:ext uri="{BB962C8B-B14F-4D97-AF65-F5344CB8AC3E}">
        <p14:creationId xmlns:p14="http://schemas.microsoft.com/office/powerpoint/2010/main" val="4737373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3" name="Google Shape;63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Evidemment le cas réciproque fonctionne aussi, et on peut chercher parmis les étudiants qui utilisent Vim, la proportion qui utilisent aussi Emacs.</a:t>
            </a:r>
            <a:endParaRPr/>
          </a:p>
          <a:p>
            <a:pPr marL="0" lvl="0" indent="0" algn="l" rtl="0">
              <a:lnSpc>
                <a:spcPct val="100000"/>
              </a:lnSpc>
              <a:spcBef>
                <a:spcPts val="0"/>
              </a:spcBef>
              <a:spcAft>
                <a:spcPts val="0"/>
              </a:spcAft>
              <a:buSzPts val="1100"/>
              <a:buNone/>
            </a:pPr>
            <a:r>
              <a:rPr lang="fr"/>
              <a:t>Et cette probabilité ce note d’une certaine manière.</a:t>
            </a:r>
            <a:endParaRPr/>
          </a:p>
        </p:txBody>
      </p:sp>
    </p:spTree>
    <p:extLst>
      <p:ext uri="{BB962C8B-B14F-4D97-AF65-F5344CB8AC3E}">
        <p14:creationId xmlns:p14="http://schemas.microsoft.com/office/powerpoint/2010/main" val="1381728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 name="Google Shape;650;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Evidemment le cas réciproque fonctionne aussi, et on peut chercher parmis les étudiants qui utilisent Vim, la proportion qui utilisent aussi Emacs.</a:t>
            </a:r>
            <a:endParaRPr/>
          </a:p>
          <a:p>
            <a:pPr marL="0" lvl="0" indent="0" algn="l" rtl="0">
              <a:lnSpc>
                <a:spcPct val="100000"/>
              </a:lnSpc>
              <a:spcBef>
                <a:spcPts val="0"/>
              </a:spcBef>
              <a:spcAft>
                <a:spcPts val="0"/>
              </a:spcAft>
              <a:buSzPts val="1100"/>
              <a:buNone/>
            </a:pPr>
            <a:r>
              <a:rPr lang="fr"/>
              <a:t>Et cette probabilité ce note d’une certaine manière.</a:t>
            </a:r>
            <a:endParaRPr/>
          </a:p>
        </p:txBody>
      </p:sp>
    </p:spTree>
    <p:extLst>
      <p:ext uri="{BB962C8B-B14F-4D97-AF65-F5344CB8AC3E}">
        <p14:creationId xmlns:p14="http://schemas.microsoft.com/office/powerpoint/2010/main" val="19686614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0" name="Google Shape;680;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Evidemment le cas réciproque fonctionne aussi, et on peut chercher parmis les étudiants qui utilisent Vim, la proportion qui utilisent aussi Emacs.</a:t>
            </a:r>
            <a:endParaRPr/>
          </a:p>
          <a:p>
            <a:pPr marL="0" lvl="0" indent="0" algn="l" rtl="0">
              <a:lnSpc>
                <a:spcPct val="100000"/>
              </a:lnSpc>
              <a:spcBef>
                <a:spcPts val="0"/>
              </a:spcBef>
              <a:spcAft>
                <a:spcPts val="0"/>
              </a:spcAft>
              <a:buSzPts val="1100"/>
              <a:buNone/>
            </a:pPr>
            <a:r>
              <a:rPr lang="fr"/>
              <a:t>Et cette probabilité ce note d’une certaine manière.</a:t>
            </a:r>
            <a:endParaRPr/>
          </a:p>
        </p:txBody>
      </p:sp>
    </p:spTree>
    <p:extLst>
      <p:ext uri="{BB962C8B-B14F-4D97-AF65-F5344CB8AC3E}">
        <p14:creationId xmlns:p14="http://schemas.microsoft.com/office/powerpoint/2010/main" val="1012239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2" name="Google Shape;712;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Evidemment le cas réciproque fonctionne aussi, et on peut chercher parmis les étudiants qui utilisent Vim, la proportion qui utilisent aussi Emacs.</a:t>
            </a:r>
            <a:endParaRPr/>
          </a:p>
          <a:p>
            <a:pPr marL="0" lvl="0" indent="0" algn="l" rtl="0">
              <a:lnSpc>
                <a:spcPct val="100000"/>
              </a:lnSpc>
              <a:spcBef>
                <a:spcPts val="0"/>
              </a:spcBef>
              <a:spcAft>
                <a:spcPts val="0"/>
              </a:spcAft>
              <a:buSzPts val="1100"/>
              <a:buNone/>
            </a:pPr>
            <a:r>
              <a:rPr lang="fr"/>
              <a:t>Et cette probabilité ce note d’une certaine manière.</a:t>
            </a:r>
            <a:endParaRPr/>
          </a:p>
        </p:txBody>
      </p:sp>
    </p:spTree>
    <p:extLst>
      <p:ext uri="{BB962C8B-B14F-4D97-AF65-F5344CB8AC3E}">
        <p14:creationId xmlns:p14="http://schemas.microsoft.com/office/powerpoint/2010/main" val="337724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Expliquer la différence entre Discriminative (Regression linéaire et logistique) avec Generative (Naive Bayes)</a:t>
            </a:r>
            <a:endParaRPr/>
          </a:p>
        </p:txBody>
      </p:sp>
    </p:spTree>
    <p:extLst>
      <p:ext uri="{BB962C8B-B14F-4D97-AF65-F5344CB8AC3E}">
        <p14:creationId xmlns:p14="http://schemas.microsoft.com/office/powerpoint/2010/main" val="13696688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6" name="Google Shape;746;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SzPts val="1100"/>
              <a:buNone/>
            </a:pPr>
            <a:r>
              <a:rPr lang="fr"/>
              <a:t>Et on peut ensuite intervertir les probabilités pour obtenir notre probabilité ET</a:t>
            </a:r>
            <a:endParaRPr/>
          </a:p>
        </p:txBody>
      </p:sp>
    </p:spTree>
    <p:extLst>
      <p:ext uri="{BB962C8B-B14F-4D97-AF65-F5344CB8AC3E}">
        <p14:creationId xmlns:p14="http://schemas.microsoft.com/office/powerpoint/2010/main" val="3284091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6" name="Google Shape;786;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40707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p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4" name="Google Shape;804;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60948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9" name="Google Shape;809;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126581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5" name="Google Shape;815;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455508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3" name="Google Shape;823;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530855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41817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5" name="Google Shape;845;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731497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3" name="Google Shape;853;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70435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1" name="Google Shape;861;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87364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Expliquer la différence entre Discriminative (Regression linéaire et logistique) avec Generative (Naive Bayes)</a:t>
            </a:r>
            <a:endParaRPr/>
          </a:p>
        </p:txBody>
      </p:sp>
    </p:spTree>
    <p:extLst>
      <p:ext uri="{BB962C8B-B14F-4D97-AF65-F5344CB8AC3E}">
        <p14:creationId xmlns:p14="http://schemas.microsoft.com/office/powerpoint/2010/main" val="11463430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9" name="Google Shape;869;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247488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9" name="Google Shape;879;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224763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7" name="Google Shape;887;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877768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5" name="Google Shape;895;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286325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6" name="Google Shape;906;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629496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7" name="Google Shape;917;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625201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Mais qu’est-ce que ça veut dire, la probabilité des données ?</a:t>
            </a:r>
            <a:endParaRPr/>
          </a:p>
        </p:txBody>
      </p:sp>
    </p:spTree>
    <p:extLst>
      <p:ext uri="{BB962C8B-B14F-4D97-AF65-F5344CB8AC3E}">
        <p14:creationId xmlns:p14="http://schemas.microsoft.com/office/powerpoint/2010/main" val="14494177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1" name="Google Shape;941;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571835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9" name="Google Shape;949;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805321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6" name="Google Shape;956;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682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Pour les matheux: corrigez moi, proposez d’autres explications ou encore des exemples.</a:t>
            </a:r>
            <a:endParaRPr/>
          </a:p>
        </p:txBody>
      </p:sp>
    </p:spTree>
    <p:extLst>
      <p:ext uri="{BB962C8B-B14F-4D97-AF65-F5344CB8AC3E}">
        <p14:creationId xmlns:p14="http://schemas.microsoft.com/office/powerpoint/2010/main" val="15113567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p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2" name="Google Shape;962;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10104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8" name="Google Shape;968;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210122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6" name="Google Shape;976;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634659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6" name="Google Shape;986;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Mais qu’est-ce que ça veut dire, la probabilité des données ?</a:t>
            </a:r>
            <a:endParaRPr/>
          </a:p>
        </p:txBody>
      </p:sp>
    </p:spTree>
    <p:extLst>
      <p:ext uri="{BB962C8B-B14F-4D97-AF65-F5344CB8AC3E}">
        <p14:creationId xmlns:p14="http://schemas.microsoft.com/office/powerpoint/2010/main" val="17387875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4" name="Google Shape;994;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451701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9" name="Google Shape;999;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Le classificateur Naive Bayes suppose que l'effet d'une caractéristique particulière dans une classe est indépendant des autres caractéristiques. Par exemple, un demandeur de prêt est souhaitable ou non en fonction de son revenu, de ses antécédents en matière de prêt et de transactions, de son âge et de son emplacement. Même si ces caractéristiques sont interdépendantes, elles sont quand même considérées indépendamment. Cette hypothèse simplifie le calcul, et c'est pourquoi elle est considérée comme naïve. Cette hypothèse est appelée indépendance conditionnelle de classe.</a:t>
            </a:r>
            <a:endParaRPr/>
          </a:p>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Clr>
                <a:srgbClr val="000000"/>
              </a:buClr>
              <a:buSzPts val="1100"/>
              <a:buFont typeface="Arial"/>
              <a:buNone/>
            </a:pPr>
            <a:r>
              <a:rPr lang="fr"/>
              <a:t>P(h) : la probabilité que l'hypothèse h soit vraie (indépendamment des données). C'est ce qu'on appelle la probabilité antérieure de h.</a:t>
            </a:r>
            <a:endParaRPr/>
          </a:p>
          <a:p>
            <a:pPr marL="0" lvl="0" indent="0" algn="l" rtl="0">
              <a:lnSpc>
                <a:spcPct val="100000"/>
              </a:lnSpc>
              <a:spcBef>
                <a:spcPts val="0"/>
              </a:spcBef>
              <a:spcAft>
                <a:spcPts val="0"/>
              </a:spcAft>
              <a:buClr>
                <a:srgbClr val="000000"/>
              </a:buClr>
              <a:buSzPts val="1100"/>
              <a:buFont typeface="Arial"/>
              <a:buNone/>
            </a:pPr>
            <a:r>
              <a:rPr lang="fr"/>
              <a:t>P(D) : la probabilité des données (quelle que soit l'hypothèse). C'est ce qu'on appelle la probabilité antérieure.</a:t>
            </a:r>
            <a:endParaRPr/>
          </a:p>
          <a:p>
            <a:pPr marL="0" lvl="0" indent="0" algn="l" rtl="0">
              <a:lnSpc>
                <a:spcPct val="100000"/>
              </a:lnSpc>
              <a:spcBef>
                <a:spcPts val="0"/>
              </a:spcBef>
              <a:spcAft>
                <a:spcPts val="0"/>
              </a:spcAft>
              <a:buClr>
                <a:srgbClr val="000000"/>
              </a:buClr>
              <a:buSzPts val="1100"/>
              <a:buFont typeface="Arial"/>
              <a:buNone/>
            </a:pPr>
            <a:r>
              <a:rPr lang="fr"/>
              <a:t>P(h|D) : la probabilité de l'hypothèse h compte tenu des données D. C'est ce qu'on appelle la probabilité postérieure.</a:t>
            </a:r>
            <a:endParaRPr/>
          </a:p>
          <a:p>
            <a:pPr marL="0" lvl="0" indent="0" algn="l" rtl="0">
              <a:lnSpc>
                <a:spcPct val="100000"/>
              </a:lnSpc>
              <a:spcBef>
                <a:spcPts val="0"/>
              </a:spcBef>
              <a:spcAft>
                <a:spcPts val="0"/>
              </a:spcAft>
              <a:buClr>
                <a:srgbClr val="000000"/>
              </a:buClr>
              <a:buSzPts val="1100"/>
              <a:buFont typeface="Arial"/>
              <a:buNone/>
            </a:pPr>
            <a:r>
              <a:rPr lang="fr"/>
              <a:t>P(D|h) : la probabilité des données d étant donné que l'hypothèse h était vraie. C'est ce qu'on appelle la probabilité postérieure.</a:t>
            </a:r>
            <a:endParaRPr/>
          </a:p>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185924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p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5" name="Google Shape;1005;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Il va falloir organiser les données a partir d’une base de commentaire brut. </a:t>
            </a:r>
            <a:endParaRPr/>
          </a:p>
          <a:p>
            <a:pPr marL="0" lvl="0" indent="0" algn="l" rtl="0">
              <a:lnSpc>
                <a:spcPct val="100000"/>
              </a:lnSpc>
              <a:spcBef>
                <a:spcPts val="0"/>
              </a:spcBef>
              <a:spcAft>
                <a:spcPts val="0"/>
              </a:spcAft>
              <a:buSzPts val="1100"/>
              <a:buNone/>
            </a:pPr>
            <a:r>
              <a:rPr lang="fr"/>
              <a:t>Transformer chaque commentaire en une liste de mots, supprimer les caracteres speciaux, mettre tout en minuscule, enlever les doublons...</a:t>
            </a:r>
            <a:endParaRPr/>
          </a:p>
        </p:txBody>
      </p:sp>
    </p:spTree>
    <p:extLst>
      <p:ext uri="{BB962C8B-B14F-4D97-AF65-F5344CB8AC3E}">
        <p14:creationId xmlns:p14="http://schemas.microsoft.com/office/powerpoint/2010/main" val="17002764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4" name="Google Shape;1014;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Le classificateur Naive Bayes suppose que l'effet d'une caractéristique particulière dans une classe est indépendant des autres caractéristiques. Par exemple, un demandeur de prêt est souhaitable ou non en fonction de son revenu, de ses antécédents en matière de prêt et de transactions, de son âge et de son emplacement. Même si ces caractéristiques sont interdépendantes, elles sont quand même considérées indépendamment. Cette hypothèse simplifie le calcul, et c'est pourquoi elle est considérée comme naïve. Cette hypothèse est appelée indépendance conditionnelle de classe.</a:t>
            </a:r>
            <a:endParaRPr/>
          </a:p>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Clr>
                <a:srgbClr val="000000"/>
              </a:buClr>
              <a:buSzPts val="1100"/>
              <a:buFont typeface="Arial"/>
              <a:buNone/>
            </a:pPr>
            <a:r>
              <a:rPr lang="fr"/>
              <a:t>P(h) : la probabilité que l'hypothèse h soit vraie (indépendamment des données). C'est ce qu'on appelle la probabilité antérieure de h.</a:t>
            </a:r>
            <a:endParaRPr/>
          </a:p>
          <a:p>
            <a:pPr marL="0" lvl="0" indent="0" algn="l" rtl="0">
              <a:lnSpc>
                <a:spcPct val="100000"/>
              </a:lnSpc>
              <a:spcBef>
                <a:spcPts val="0"/>
              </a:spcBef>
              <a:spcAft>
                <a:spcPts val="0"/>
              </a:spcAft>
              <a:buClr>
                <a:srgbClr val="000000"/>
              </a:buClr>
              <a:buSzPts val="1100"/>
              <a:buFont typeface="Arial"/>
              <a:buNone/>
            </a:pPr>
            <a:r>
              <a:rPr lang="fr"/>
              <a:t>P(D) : la probabilité des données (quelle que soit l'hypothèse). C'est ce qu'on appelle la probabilité antérieure.</a:t>
            </a:r>
            <a:endParaRPr/>
          </a:p>
          <a:p>
            <a:pPr marL="0" lvl="0" indent="0" algn="l" rtl="0">
              <a:lnSpc>
                <a:spcPct val="100000"/>
              </a:lnSpc>
              <a:spcBef>
                <a:spcPts val="0"/>
              </a:spcBef>
              <a:spcAft>
                <a:spcPts val="0"/>
              </a:spcAft>
              <a:buClr>
                <a:srgbClr val="000000"/>
              </a:buClr>
              <a:buSzPts val="1100"/>
              <a:buFont typeface="Arial"/>
              <a:buNone/>
            </a:pPr>
            <a:r>
              <a:rPr lang="fr"/>
              <a:t>P(h|D) : la probabilité de l'hypothèse h compte tenu des données D. C'est ce qu'on appelle la probabilité postérieure.</a:t>
            </a:r>
            <a:endParaRPr/>
          </a:p>
          <a:p>
            <a:pPr marL="0" lvl="0" indent="0" algn="l" rtl="0">
              <a:lnSpc>
                <a:spcPct val="100000"/>
              </a:lnSpc>
              <a:spcBef>
                <a:spcPts val="0"/>
              </a:spcBef>
              <a:spcAft>
                <a:spcPts val="0"/>
              </a:spcAft>
              <a:buClr>
                <a:srgbClr val="000000"/>
              </a:buClr>
              <a:buSzPts val="1100"/>
              <a:buFont typeface="Arial"/>
              <a:buNone/>
            </a:pPr>
            <a:r>
              <a:rPr lang="fr"/>
              <a:t>P(D|h) : la probabilité des données d étant donné que l'hypothèse h était vraie. C'est ce qu'on appelle la probabilité postérieure.</a:t>
            </a:r>
            <a:endParaRPr/>
          </a:p>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9022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0" name="Google Shape;1020;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Lorsque l’on implémente un algorithme de Naive Bayes, il arrive parfois qu’aucune des donnée n’apparaisse dans le test (mot dans un commentaire Youtube).</a:t>
            </a:r>
            <a:endParaRPr/>
          </a:p>
          <a:p>
            <a:pPr marL="0" lvl="0" indent="0" algn="l" rtl="0">
              <a:lnSpc>
                <a:spcPct val="100000"/>
              </a:lnSpc>
              <a:spcBef>
                <a:spcPts val="0"/>
              </a:spcBef>
              <a:spcAft>
                <a:spcPts val="0"/>
              </a:spcAft>
              <a:buClr>
                <a:srgbClr val="000000"/>
              </a:buClr>
              <a:buSzPts val="1100"/>
              <a:buFont typeface="Arial"/>
              <a:buNone/>
            </a:pPr>
            <a:r>
              <a:rPr lang="fr"/>
              <a:t>Cela permet ainsi d’évitez d’avoir des écarts de prédiction important si un mot n’ai pas dans la BDD.</a:t>
            </a:r>
            <a:endParaRPr/>
          </a:p>
          <a:p>
            <a:pPr marL="0" lvl="0" indent="0" algn="l" rtl="0">
              <a:lnSpc>
                <a:spcPct val="100000"/>
              </a:lnSpc>
              <a:spcBef>
                <a:spcPts val="0"/>
              </a:spcBef>
              <a:spcAft>
                <a:spcPts val="0"/>
              </a:spcAft>
              <a:buClr>
                <a:srgbClr val="000000"/>
              </a:buClr>
              <a:buSzPts val="1100"/>
              <a:buFont typeface="Arial"/>
              <a:buNone/>
            </a:pPr>
            <a:r>
              <a:rPr lang="fr" b="1"/>
              <a:t>Il permet de donner une petite probabilité non nulle, de sorte que les probabilités postérieures ne tombent pas soudainement à zéro.</a:t>
            </a:r>
            <a:endParaRPr b="1"/>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107152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p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9" name="Google Shape;1029;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63414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Quand on parle de probabilité, on fait donc référence à un environnement OMEGA</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356482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6" name="Google Shape;1036;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493427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p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1" name="Google Shape;1041;p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Jusqu'à présent, nous avons utilisé le modèle du sac de mots pour représenter les commentaires en tant que vecteurs. Le "Sac de mots" est une liste de tous les mots uniques trouvés dans les données de formation, alors chaque commentaire peut être représenté par un vecteur qui contient la fréquence de chaque mot unique qui apparaît dans le commentaire. Par exemple, si les données de formation contiennent les mots (hi,how,how,my,grade,are,you), alors le texte "how are you you" peut être représenté par (0,1,0,0,0,1,2). La principale raison pour laquelle nous faisons cela dans notre application est que les commentaires peuvent varier en longueur, mais la longueur de tous les mots uniques reste fixe.</a:t>
            </a:r>
            <a:endParaRPr/>
          </a:p>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Clr>
                <a:srgbClr val="000000"/>
              </a:buClr>
              <a:buSzPts val="1100"/>
              <a:buFont typeface="Arial"/>
              <a:buNone/>
            </a:pPr>
            <a:r>
              <a:rPr lang="fr"/>
              <a:t>Dans notre contexte, le TF-IDF est une mesure de l'importance d'un mot dans un commentaire par rapport à tous les mots de nos données de formation. Par exemple, si un mot tel que "the" apparaissait dans la plupart des commentaires, le TF-IDF serait petit car ce mot ne nous aide pas à faire la différence entre les commentaires. Notez que "TF" signifie "Term Frequency" et "IDF" signifie "Inverse Document Frequency". En particulier, "TF" désigné par tf(w,c) est le nombre de fois que le mot w apparaît dans le commentaire donné c. Alors que "IDF" est une mesure de la quantité d'informations qu'un mot donné fournit pour différencier les commentaires. Specefically, IDF is formulated as idf(w,D)=log(Number of comments in train data DNumber of comments containing the word w). Pour combiner "TF" et "IDF" ensemble, nous prenons simplement le produit, donc</a:t>
            </a:r>
            <a:endParaRPr/>
          </a:p>
          <a:p>
            <a:pPr marL="0" lvl="0" indent="0" algn="l" rtl="0">
              <a:lnSpc>
                <a:spcPct val="100000"/>
              </a:lnSpc>
              <a:spcBef>
                <a:spcPts val="0"/>
              </a:spcBef>
              <a:spcAft>
                <a:spcPts val="0"/>
              </a:spcAft>
              <a:buClr>
                <a:srgbClr val="000000"/>
              </a:buClr>
              <a:buSzPts val="1100"/>
              <a:buFont typeface="Arial"/>
              <a:buNone/>
            </a:pPr>
            <a:r>
              <a:rPr lang="fr"/>
              <a:t>TFIDF=tf(w,c)×idf(w,D)=(Nombre de fois où w apparaît dans le commentaire c)×log(Nombre de commentaires dans les données du train DNombre de commentaires contenant le mot w).</a:t>
            </a:r>
            <a:endParaRPr/>
          </a:p>
          <a:p>
            <a:pPr marL="0" lvl="0" indent="0" algn="l" rtl="0">
              <a:lnSpc>
                <a:spcPct val="100000"/>
              </a:lnSpc>
              <a:spcBef>
                <a:spcPts val="0"/>
              </a:spcBef>
              <a:spcAft>
                <a:spcPts val="0"/>
              </a:spcAft>
              <a:buClr>
                <a:srgbClr val="000000"/>
              </a:buClr>
              <a:buSzPts val="1100"/>
              <a:buFont typeface="Arial"/>
              <a:buNone/>
            </a:pPr>
            <a:r>
              <a:rPr lang="fr"/>
              <a:t>Le TF-IDF peut maintenant être utilisé pour pondérer les vecteurs qui résultent de l'approche "Bag of Words". Par exemple, supposons qu'un commentaire contienne "ceci" 2 fois, donc tf=2. Si nous avions alors 1000 commentaires dans nos données de formation, et que le mot "ceci" apparaît dans 100 commentaires, idf=log(1000/100)=2. Par conséquent, dans cet exemple, le poids TF-IDF serait de 2*2 = 4 pour le mot "ceci" apparaît deux fois dans un commentaire particulier. Pour incorporer TF-IDF dans le réglage des baies naïves, nous pouvons calculer</a:t>
            </a:r>
            <a:endParaRPr/>
          </a:p>
          <a:p>
            <a:pPr marL="0" lvl="0" indent="0" algn="l" rtl="0">
              <a:lnSpc>
                <a:spcPct val="100000"/>
              </a:lnSpc>
              <a:spcBef>
                <a:spcPts val="0"/>
              </a:spcBef>
              <a:spcAft>
                <a:spcPts val="0"/>
              </a:spcAft>
              <a:buClr>
                <a:srgbClr val="000000"/>
              </a:buClr>
              <a:buSzPts val="1100"/>
              <a:buFont typeface="Arial"/>
              <a:buNone/>
            </a:pPr>
            <a:r>
              <a:rPr lang="fr"/>
              <a:t>Pr(word|spam)=∑c est spamTFIDF(word,c,D)∑word dans spam c∑c est spamTFIDF(word,c,D)+Nombre de mots uniques dans les données,</a:t>
            </a:r>
            <a:endParaRPr/>
          </a:p>
          <a:p>
            <a:pPr marL="0" lvl="0" indent="0" algn="l" rtl="0">
              <a:lnSpc>
                <a:spcPct val="100000"/>
              </a:lnSpc>
              <a:spcBef>
                <a:spcPts val="0"/>
              </a:spcBef>
              <a:spcAft>
                <a:spcPts val="0"/>
              </a:spcAft>
              <a:buSzPts val="1100"/>
              <a:buNone/>
            </a:pPr>
            <a:r>
              <a:rPr lang="fr"/>
              <a:t>où TFIDF(mot,c,D)=TF(mot,c)×IDF(mot,données).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fr"/>
              <a:t>explained map and lambda, vectorize pour np set for unique items in list, </a:t>
            </a:r>
            <a:endParaRPr/>
          </a:p>
          <a:p>
            <a:pPr marL="0" lvl="0" indent="0" algn="l" rtl="0">
              <a:lnSpc>
                <a:spcPct val="100000"/>
              </a:lnSpc>
              <a:spcBef>
                <a:spcPts val="0"/>
              </a:spcBef>
              <a:spcAft>
                <a:spcPts val="0"/>
              </a:spcAft>
              <a:buSzPts val="1100"/>
              <a:buNone/>
            </a:pPr>
            <a:r>
              <a:rPr lang="fr"/>
              <a:t>nlp, assigned numerical value to word for faster processing</a:t>
            </a:r>
            <a:endParaRPr/>
          </a:p>
          <a:p>
            <a:pPr marL="0" lvl="0" indent="0" algn="l" rtl="0">
              <a:lnSpc>
                <a:spcPct val="100000"/>
              </a:lnSpc>
              <a:spcBef>
                <a:spcPts val="0"/>
              </a:spcBef>
              <a:spcAft>
                <a:spcPts val="0"/>
              </a:spcAft>
              <a:buSzPts val="1100"/>
              <a:buNone/>
            </a:pPr>
            <a:r>
              <a:rPr lang="fr"/>
              <a:t>stemming</a:t>
            </a:r>
            <a:endParaRPr/>
          </a:p>
          <a:p>
            <a:pPr marL="0" lvl="0" indent="0" algn="l" rtl="0">
              <a:lnSpc>
                <a:spcPct val="100000"/>
              </a:lnSpc>
              <a:spcBef>
                <a:spcPts val="0"/>
              </a:spcBef>
              <a:spcAft>
                <a:spcPts val="0"/>
              </a:spcAft>
              <a:buSzPts val="1100"/>
              <a:buNone/>
            </a:pPr>
            <a:r>
              <a:rPr lang="fr"/>
              <a:t>lanninasition    	using NLTK library or Spacy</a:t>
            </a:r>
            <a:endParaRPr/>
          </a:p>
          <a:p>
            <a:pPr marL="0" lvl="0" indent="0" algn="l" rtl="0">
              <a:lnSpc>
                <a:spcPct val="100000"/>
              </a:lnSpc>
              <a:spcBef>
                <a:spcPts val="0"/>
              </a:spcBef>
              <a:spcAft>
                <a:spcPts val="0"/>
              </a:spcAft>
              <a:buSzPts val="1100"/>
              <a:buNone/>
            </a:pPr>
            <a:r>
              <a:rPr lang="fr"/>
              <a:t>analyze d’erreur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851375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p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0" name="Google Shape;1050;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674941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6" name="Google Shape;1056;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12972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Quand on parle de probabilité, on fait donc référence à un environnement OMEGA</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64941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Et on va placer des “évènements”, ou des groupes dans cet environnement.</a:t>
            </a:r>
            <a:endParaRPr/>
          </a:p>
          <a:p>
            <a:pPr marL="0" lvl="0" indent="0" algn="l" rtl="0">
              <a:lnSpc>
                <a:spcPct val="100000"/>
              </a:lnSpc>
              <a:spcBef>
                <a:spcPts val="0"/>
              </a:spcBef>
              <a:spcAft>
                <a:spcPts val="0"/>
              </a:spcAft>
              <a:buSzPts val="1100"/>
              <a:buNone/>
            </a:pPr>
            <a:r>
              <a:rPr lang="fr"/>
              <a:t>Chaque cercle représente une certaine catégorie dans les données.</a:t>
            </a:r>
            <a:endParaRPr/>
          </a:p>
          <a:p>
            <a:pPr marL="0" lvl="0" indent="0" algn="l" rtl="0">
              <a:lnSpc>
                <a:spcPct val="100000"/>
              </a:lnSpc>
              <a:spcBef>
                <a:spcPts val="0"/>
              </a:spcBef>
              <a:spcAft>
                <a:spcPts val="0"/>
              </a:spcAft>
              <a:buSzPts val="1100"/>
              <a:buNone/>
            </a:pPr>
            <a:r>
              <a:rPr lang="fr"/>
              <a:t>Ici, on considère un évènement comme cela: si on prend un étudiant de 42 au hasard, on va avoir une certaine probabilité qu’il utilise VIM, ou EMACS</a:t>
            </a:r>
            <a:endParaRPr/>
          </a:p>
        </p:txBody>
      </p:sp>
    </p:spTree>
    <p:extLst>
      <p:ext uri="{BB962C8B-B14F-4D97-AF65-F5344CB8AC3E}">
        <p14:creationId xmlns:p14="http://schemas.microsoft.com/office/powerpoint/2010/main" val="1741985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2"/>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 name="Google Shape;77;p11"/>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1600"/>
              </a:spcBef>
              <a:spcAft>
                <a:spcPts val="0"/>
              </a:spcAft>
              <a:buClr>
                <a:schemeClr val="lt1"/>
              </a:buClr>
              <a:buSzPts val="1100"/>
              <a:buChar char="○"/>
              <a:defRPr>
                <a:solidFill>
                  <a:schemeClr val="lt1"/>
                </a:solidFill>
              </a:defRPr>
            </a:lvl2pPr>
            <a:lvl3pPr marL="1371600" lvl="2" indent="-298450" algn="l">
              <a:lnSpc>
                <a:spcPct val="115000"/>
              </a:lnSpc>
              <a:spcBef>
                <a:spcPts val="1600"/>
              </a:spcBef>
              <a:spcAft>
                <a:spcPts val="0"/>
              </a:spcAft>
              <a:buClr>
                <a:schemeClr val="lt1"/>
              </a:buClr>
              <a:buSzPts val="1100"/>
              <a:buChar char="■"/>
              <a:defRPr>
                <a:solidFill>
                  <a:schemeClr val="lt1"/>
                </a:solidFill>
              </a:defRPr>
            </a:lvl3pPr>
            <a:lvl4pPr marL="1828800" lvl="3" indent="-298450" algn="l">
              <a:lnSpc>
                <a:spcPct val="115000"/>
              </a:lnSpc>
              <a:spcBef>
                <a:spcPts val="1600"/>
              </a:spcBef>
              <a:spcAft>
                <a:spcPts val="0"/>
              </a:spcAft>
              <a:buClr>
                <a:schemeClr val="lt1"/>
              </a:buClr>
              <a:buSzPts val="1100"/>
              <a:buChar char="●"/>
              <a:defRPr>
                <a:solidFill>
                  <a:schemeClr val="lt1"/>
                </a:solidFill>
              </a:defRPr>
            </a:lvl4pPr>
            <a:lvl5pPr marL="2286000" lvl="4" indent="-298450" algn="l">
              <a:lnSpc>
                <a:spcPct val="115000"/>
              </a:lnSpc>
              <a:spcBef>
                <a:spcPts val="1600"/>
              </a:spcBef>
              <a:spcAft>
                <a:spcPts val="0"/>
              </a:spcAft>
              <a:buClr>
                <a:schemeClr val="lt1"/>
              </a:buClr>
              <a:buSzPts val="1100"/>
              <a:buChar char="○"/>
              <a:defRPr>
                <a:solidFill>
                  <a:schemeClr val="lt1"/>
                </a:solidFill>
              </a:defRPr>
            </a:lvl5pPr>
            <a:lvl6pPr marL="2743200" lvl="5" indent="-298450" algn="l">
              <a:lnSpc>
                <a:spcPct val="115000"/>
              </a:lnSpc>
              <a:spcBef>
                <a:spcPts val="1600"/>
              </a:spcBef>
              <a:spcAft>
                <a:spcPts val="0"/>
              </a:spcAft>
              <a:buClr>
                <a:schemeClr val="lt1"/>
              </a:buClr>
              <a:buSzPts val="1100"/>
              <a:buChar char="■"/>
              <a:defRPr>
                <a:solidFill>
                  <a:schemeClr val="lt1"/>
                </a:solidFill>
              </a:defRPr>
            </a:lvl6pPr>
            <a:lvl7pPr marL="3200400" lvl="6" indent="-298450" algn="l">
              <a:lnSpc>
                <a:spcPct val="115000"/>
              </a:lnSpc>
              <a:spcBef>
                <a:spcPts val="1600"/>
              </a:spcBef>
              <a:spcAft>
                <a:spcPts val="0"/>
              </a:spcAft>
              <a:buClr>
                <a:schemeClr val="lt1"/>
              </a:buClr>
              <a:buSzPts val="1100"/>
              <a:buChar char="●"/>
              <a:defRPr>
                <a:solidFill>
                  <a:schemeClr val="lt1"/>
                </a:solidFill>
              </a:defRPr>
            </a:lvl7pPr>
            <a:lvl8pPr marL="3657600" lvl="7" indent="-298450" algn="l">
              <a:lnSpc>
                <a:spcPct val="115000"/>
              </a:lnSpc>
              <a:spcBef>
                <a:spcPts val="1600"/>
              </a:spcBef>
              <a:spcAft>
                <a:spcPts val="0"/>
              </a:spcAft>
              <a:buClr>
                <a:schemeClr val="lt1"/>
              </a:buClr>
              <a:buSzPts val="1100"/>
              <a:buChar char="○"/>
              <a:defRPr>
                <a:solidFill>
                  <a:schemeClr val="lt1"/>
                </a:solidFill>
              </a:defRPr>
            </a:lvl8pPr>
            <a:lvl9pPr marL="4114800" lvl="8" indent="-298450" algn="l">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 name="Google Shape;22;p3"/>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23" name="Google Shape;23;p3"/>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4" name="Google Shape;24;p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 name="Google Shape;27;p4"/>
          <p:cNvGrpSpPr/>
          <p:nvPr/>
        </p:nvGrpSpPr>
        <p:grpSpPr>
          <a:xfrm>
            <a:off x="830392" y="1191256"/>
            <a:ext cx="745763" cy="45826"/>
            <a:chOff x="4580561" y="2589004"/>
            <a:chExt cx="1064464" cy="25200"/>
          </a:xfrm>
        </p:grpSpPr>
        <p:sp>
          <p:nvSpPr>
            <p:cNvPr id="28" name="Google Shape;28;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 name="Google Shape;30;p4"/>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31" name="Google Shape;31;p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2"/>
        <p:cNvGrpSpPr/>
        <p:nvPr/>
      </p:nvGrpSpPr>
      <p:grpSpPr>
        <a:xfrm>
          <a:off x="0" y="0"/>
          <a:ext cx="0" cy="0"/>
          <a:chOff x="0" y="0"/>
          <a:chExt cx="0" cy="0"/>
        </a:xfrm>
      </p:grpSpPr>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36;p5"/>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37" name="Google Shape;37;p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 name="Google Shape;40;p6"/>
          <p:cNvGrpSpPr/>
          <p:nvPr/>
        </p:nvGrpSpPr>
        <p:grpSpPr>
          <a:xfrm>
            <a:off x="830392" y="1191256"/>
            <a:ext cx="745763" cy="45826"/>
            <a:chOff x="4580561" y="2589004"/>
            <a:chExt cx="1064464" cy="25200"/>
          </a:xfrm>
        </p:grpSpPr>
        <p:sp>
          <p:nvSpPr>
            <p:cNvPr id="41" name="Google Shape;41;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 name="Google Shape;43;p6"/>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44" name="Google Shape;44;p6"/>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5" name="Google Shape;45;p6"/>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 name="Google Shape;52;p7"/>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 name="Google Shape;59;p8"/>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 name="Google Shape;66;p9"/>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lstStyle>
            <a:lvl1pPr marL="457200" lvl="0" indent="-228600" algn="l">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s://en.wikipedia.org/wiki/Recommender_system"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3.png"/></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3"/>
          <p:cNvPicPr preferRelativeResize="0"/>
          <p:nvPr/>
        </p:nvPicPr>
        <p:blipFill rotWithShape="1">
          <a:blip r:embed="rId3">
            <a:alphaModFix/>
          </a:blip>
          <a:srcRect/>
          <a:stretch/>
        </p:blipFill>
        <p:spPr>
          <a:xfrm>
            <a:off x="7281750" y="3672473"/>
            <a:ext cx="1731150" cy="1339925"/>
          </a:xfrm>
          <a:prstGeom prst="rect">
            <a:avLst/>
          </a:prstGeom>
          <a:noFill/>
          <a:ln>
            <a:noFill/>
          </a:ln>
        </p:spPr>
      </p:pic>
      <p:sp>
        <p:nvSpPr>
          <p:cNvPr id="87" name="Google Shape;87;p13"/>
          <p:cNvSpPr txBox="1"/>
          <p:nvPr/>
        </p:nvSpPr>
        <p:spPr>
          <a:xfrm>
            <a:off x="729625" y="1181757"/>
            <a:ext cx="7688100" cy="166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 sz="2400" b="1" i="0" u="none" strike="noStrike" cap="none" dirty="0">
                <a:solidFill>
                  <a:srgbClr val="1A1A1A"/>
                </a:solidFill>
                <a:latin typeface="Raleway"/>
                <a:ea typeface="Raleway"/>
                <a:cs typeface="Raleway"/>
                <a:sym typeface="Raleway"/>
              </a:rPr>
              <a:t>Atelier de Machine Learning Semaine </a:t>
            </a:r>
            <a:r>
              <a:rPr lang="en-US" sz="2400" b="1" i="0" u="none" strike="noStrike" cap="none" dirty="0" smtClean="0">
                <a:solidFill>
                  <a:srgbClr val="1A1A1A"/>
                </a:solidFill>
                <a:latin typeface="Raleway"/>
                <a:ea typeface="Raleway"/>
                <a:cs typeface="Raleway"/>
                <a:sym typeface="Raleway"/>
              </a:rPr>
              <a:t>9</a:t>
            </a:r>
            <a:endParaRPr sz="2400" b="1" i="0" u="none" strike="noStrike" cap="none" dirty="0">
              <a:solidFill>
                <a:srgbClr val="1A1A1A"/>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1A1A1A"/>
              </a:solidFill>
              <a:latin typeface="Raleway"/>
              <a:ea typeface="Raleway"/>
              <a:cs typeface="Raleway"/>
              <a:sym typeface="Raleway"/>
            </a:endParaRPr>
          </a:p>
          <a:p>
            <a:r>
              <a:rPr lang="en-US" sz="4400" b="1" dirty="0">
                <a:solidFill>
                  <a:schemeClr val="bg2"/>
                </a:solidFill>
                <a:hlinkClick r:id="rId4"/>
              </a:rPr>
              <a:t>Recommender system</a:t>
            </a:r>
          </a:p>
        </p:txBody>
      </p:sp>
      <p:sp>
        <p:nvSpPr>
          <p:cNvPr id="88" name="Google Shape;88;p13"/>
          <p:cNvSpPr txBox="1"/>
          <p:nvPr/>
        </p:nvSpPr>
        <p:spPr>
          <a:xfrm>
            <a:off x="729625" y="3706300"/>
            <a:ext cx="1812097" cy="11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fr" sz="1600" b="0" i="0" u="none" strike="noStrike" cap="none" dirty="0">
                <a:solidFill>
                  <a:srgbClr val="595959"/>
                </a:solidFill>
                <a:latin typeface="Lato"/>
                <a:ea typeface="Lato"/>
                <a:cs typeface="Lato"/>
                <a:sym typeface="Lato"/>
              </a:rPr>
              <a:t>Jeudi </a:t>
            </a:r>
            <a:r>
              <a:rPr lang="en-US" sz="1600" b="0" i="0" u="none" strike="noStrike" cap="none" dirty="0" smtClean="0">
                <a:solidFill>
                  <a:srgbClr val="595959"/>
                </a:solidFill>
                <a:latin typeface="Lato"/>
                <a:ea typeface="Lato"/>
                <a:cs typeface="Lato"/>
                <a:sym typeface="Lato"/>
              </a:rPr>
              <a:t>18 </a:t>
            </a:r>
            <a:r>
              <a:rPr lang="en-US" sz="1600" b="0" i="0" u="none" strike="noStrike" cap="none" dirty="0" err="1" smtClean="0">
                <a:solidFill>
                  <a:srgbClr val="595959"/>
                </a:solidFill>
                <a:latin typeface="Lato"/>
                <a:ea typeface="Lato"/>
                <a:cs typeface="Lato"/>
                <a:sym typeface="Lato"/>
              </a:rPr>
              <a:t>avril</a:t>
            </a:r>
            <a:r>
              <a:rPr lang="fr" sz="1600" b="0" i="0" u="none" strike="noStrike" cap="none" dirty="0" smtClean="0">
                <a:solidFill>
                  <a:srgbClr val="595959"/>
                </a:solidFill>
                <a:latin typeface="Lato"/>
                <a:ea typeface="Lato"/>
                <a:cs typeface="Lato"/>
                <a:sym typeface="Lato"/>
              </a:rPr>
              <a:t> </a:t>
            </a:r>
            <a:r>
              <a:rPr lang="fr" sz="1600" b="0" i="0" u="none" strike="noStrike" cap="none" dirty="0">
                <a:solidFill>
                  <a:srgbClr val="595959"/>
                </a:solidFill>
                <a:latin typeface="Lato"/>
                <a:ea typeface="Lato"/>
                <a:cs typeface="Lato"/>
                <a:sym typeface="Lato"/>
              </a:rPr>
              <a:t>2019</a:t>
            </a:r>
            <a:endParaRPr sz="1600" b="0" i="0" u="none" strike="noStrike" cap="none" dirty="0">
              <a:solidFill>
                <a:srgbClr val="595959"/>
              </a:solidFill>
              <a:latin typeface="Lato"/>
              <a:ea typeface="Lato"/>
              <a:cs typeface="Lato"/>
              <a:sym typeface="La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595959"/>
              </a:solidFill>
              <a:latin typeface="Lato"/>
              <a:ea typeface="Lato"/>
              <a:cs typeface="Lato"/>
              <a:sym typeface="Lato"/>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err="1" smtClean="0">
                <a:solidFill>
                  <a:srgbClr val="595959"/>
                </a:solidFill>
                <a:latin typeface="Lato"/>
                <a:ea typeface="Lato"/>
                <a:cs typeface="Lato"/>
                <a:sym typeface="Lato"/>
              </a:rPr>
              <a:t>Jaustry</a:t>
            </a:r>
            <a:r>
              <a:rPr lang="en-US" sz="1600" b="0" i="0" u="none" strike="noStrike" cap="none" dirty="0" smtClean="0">
                <a:solidFill>
                  <a:srgbClr val="595959"/>
                </a:solidFill>
                <a:latin typeface="Lato"/>
                <a:ea typeface="Lato"/>
                <a:cs typeface="Lato"/>
                <a:sym typeface="Lato"/>
              </a:rPr>
              <a:t> </a:t>
            </a:r>
            <a:r>
              <a:rPr lang="fr" sz="1600" b="0" i="0" u="none" strike="noStrike" cap="none" dirty="0" smtClean="0">
                <a:solidFill>
                  <a:srgbClr val="595959"/>
                </a:solidFill>
                <a:latin typeface="Lato"/>
                <a:ea typeface="Lato"/>
                <a:cs typeface="Lato"/>
                <a:sym typeface="Lato"/>
              </a:rPr>
              <a:t>&amp; </a:t>
            </a:r>
            <a:r>
              <a:rPr lang="en-US" sz="1600" b="0" i="0" u="none" strike="noStrike" cap="none" dirty="0" err="1" smtClean="0">
                <a:solidFill>
                  <a:srgbClr val="595959"/>
                </a:solidFill>
                <a:latin typeface="Lato"/>
                <a:ea typeface="Lato"/>
                <a:cs typeface="Lato"/>
                <a:sym typeface="Lato"/>
              </a:rPr>
              <a:t>conoel</a:t>
            </a:r>
            <a:endParaRPr sz="1600" b="0" i="0" u="none" strike="noStrike" cap="none" dirty="0">
              <a:solidFill>
                <a:srgbClr val="595959"/>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r>
              <a:rPr lang="en-US" dirty="0" err="1"/>
              <a:t>Recommandation</a:t>
            </a:r>
            <a:r>
              <a:rPr lang="en-US" dirty="0"/>
              <a:t> </a:t>
            </a:r>
            <a:r>
              <a:rPr lang="en-US" dirty="0" err="1"/>
              <a:t>Hybride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166" y="1588577"/>
            <a:ext cx="5069667" cy="285168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3"/>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US" dirty="0" err="1" smtClean="0"/>
              <a:t>Exercice</a:t>
            </a:r>
            <a:r>
              <a:rPr lang="en-US" dirty="0" smtClean="0"/>
              <a:t> du jour</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264" y="1277773"/>
            <a:ext cx="5343471" cy="371074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4"/>
          <p:cNvSpPr txBox="1">
            <a:spLocks noGrp="1"/>
          </p:cNvSpPr>
          <p:nvPr>
            <p:ph type="title"/>
          </p:nvPr>
        </p:nvSpPr>
        <p:spPr>
          <a:xfrm>
            <a:off x="727800" y="5733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a:t>
            </a:r>
            <a:endParaRPr/>
          </a:p>
        </p:txBody>
      </p:sp>
      <p:pic>
        <p:nvPicPr>
          <p:cNvPr id="204" name="Google Shape;204;p24"/>
          <p:cNvPicPr preferRelativeResize="0"/>
          <p:nvPr/>
        </p:nvPicPr>
        <p:blipFill rotWithShape="1">
          <a:blip r:embed="rId3">
            <a:alphaModFix/>
          </a:blip>
          <a:srcRect t="5926" r="15153"/>
          <a:stretch/>
        </p:blipFill>
        <p:spPr>
          <a:xfrm>
            <a:off x="991526" y="2115400"/>
            <a:ext cx="6374499" cy="1437025"/>
          </a:xfrm>
          <a:prstGeom prst="rect">
            <a:avLst/>
          </a:prstGeom>
          <a:noFill/>
          <a:ln>
            <a:noFill/>
          </a:ln>
        </p:spPr>
      </p:pic>
      <p:sp>
        <p:nvSpPr>
          <p:cNvPr id="205" name="Google Shape;205;p24"/>
          <p:cNvSpPr/>
          <p:nvPr/>
        </p:nvSpPr>
        <p:spPr>
          <a:xfrm>
            <a:off x="2761225" y="1969000"/>
            <a:ext cx="5399700" cy="762000"/>
          </a:xfrm>
          <a:prstGeom prst="rect">
            <a:avLst/>
          </a:prstGeom>
          <a:solidFill>
            <a:srgbClr val="FFFFFF"/>
          </a:solid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nombre d’étudiant qui utilisent Vim</a:t>
            </a:r>
            <a:endParaRPr sz="2400" b="0" i="0" u="none" strike="noStrike" cap="none">
              <a:solidFill>
                <a:srgbClr val="000000"/>
              </a:solidFill>
              <a:latin typeface="Times New Roman"/>
              <a:ea typeface="Times New Roman"/>
              <a:cs typeface="Times New Roman"/>
              <a:sym typeface="Times New Roman"/>
            </a:endParaRPr>
          </a:p>
        </p:txBody>
      </p:sp>
      <p:sp>
        <p:nvSpPr>
          <p:cNvPr id="206" name="Google Shape;206;p24"/>
          <p:cNvSpPr/>
          <p:nvPr/>
        </p:nvSpPr>
        <p:spPr>
          <a:xfrm>
            <a:off x="1343750" y="2452925"/>
            <a:ext cx="7128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207" name="Google Shape;207;p24"/>
          <p:cNvPicPr preferRelativeResize="0"/>
          <p:nvPr/>
        </p:nvPicPr>
        <p:blipFill rotWithShape="1">
          <a:blip r:embed="rId3">
            <a:alphaModFix/>
          </a:blip>
          <a:srcRect t="5926" r="90033"/>
          <a:stretch/>
        </p:blipFill>
        <p:spPr>
          <a:xfrm>
            <a:off x="635311" y="2115388"/>
            <a:ext cx="748774" cy="1437025"/>
          </a:xfrm>
          <a:prstGeom prst="rect">
            <a:avLst/>
          </a:prstGeom>
          <a:noFill/>
          <a:ln>
            <a:noFill/>
          </a:ln>
        </p:spPr>
      </p:pic>
      <p:pic>
        <p:nvPicPr>
          <p:cNvPr id="208" name="Google Shape;208;p24"/>
          <p:cNvPicPr preferRelativeResize="0"/>
          <p:nvPr/>
        </p:nvPicPr>
        <p:blipFill rotWithShape="1">
          <a:blip r:embed="rId4">
            <a:alphaModFix/>
          </a:blip>
          <a:srcRect/>
          <a:stretch/>
        </p:blipFill>
        <p:spPr>
          <a:xfrm>
            <a:off x="1384079" y="2452937"/>
            <a:ext cx="632151" cy="633199"/>
          </a:xfrm>
          <a:prstGeom prst="rect">
            <a:avLst/>
          </a:prstGeom>
          <a:noFill/>
          <a:ln>
            <a:noFill/>
          </a:ln>
        </p:spPr>
      </p:pic>
      <p:sp>
        <p:nvSpPr>
          <p:cNvPr id="209" name="Google Shape;209;p24"/>
          <p:cNvSpPr/>
          <p:nvPr/>
        </p:nvSpPr>
        <p:spPr>
          <a:xfrm>
            <a:off x="2815325" y="2842425"/>
            <a:ext cx="4550700" cy="762000"/>
          </a:xfrm>
          <a:prstGeom prst="rect">
            <a:avLst/>
          </a:prstGeom>
          <a:solidFill>
            <a:srgbClr val="FFFFFF"/>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nombre d’étudiant à 42</a:t>
            </a:r>
            <a:endParaRPr sz="2400" b="0" i="0" u="none" strike="noStrike" cap="none">
              <a:solidFill>
                <a:srgbClr val="000000"/>
              </a:solidFill>
              <a:latin typeface="Times New Roman"/>
              <a:ea typeface="Times New Roman"/>
              <a:cs typeface="Times New Roman"/>
              <a:sym typeface="Times New Roman"/>
            </a:endParaRPr>
          </a:p>
        </p:txBody>
      </p:sp>
      <p:sp>
        <p:nvSpPr>
          <p:cNvPr id="210" name="Google Shape;210;p24"/>
          <p:cNvSpPr/>
          <p:nvPr/>
        </p:nvSpPr>
        <p:spPr>
          <a:xfrm>
            <a:off x="2695175" y="1998675"/>
            <a:ext cx="4791000" cy="1541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Arial"/>
                <a:ea typeface="Arial"/>
                <a:cs typeface="Arial"/>
                <a:sym typeface="Arial"/>
              </a:rPr>
              <a:t>  </a:t>
            </a: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5"/>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 Diagramme</a:t>
            </a:r>
            <a:endParaRPr/>
          </a:p>
        </p:txBody>
      </p:sp>
      <p:sp>
        <p:nvSpPr>
          <p:cNvPr id="216" name="Google Shape;216;p25"/>
          <p:cNvSpPr/>
          <p:nvPr/>
        </p:nvSpPr>
        <p:spPr>
          <a:xfrm>
            <a:off x="1433825" y="1556775"/>
            <a:ext cx="5883000" cy="32691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5"/>
          <p:cNvSpPr txBox="1"/>
          <p:nvPr/>
        </p:nvSpPr>
        <p:spPr>
          <a:xfrm>
            <a:off x="3605075" y="3955075"/>
            <a:ext cx="1540500" cy="491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n’utilisent ni Vim ni Emacs</a:t>
            </a:r>
            <a:endParaRPr sz="1000" b="0" i="0" u="none" strike="noStrike" cap="none">
              <a:solidFill>
                <a:srgbClr val="000000"/>
              </a:solidFill>
              <a:latin typeface="Montserrat"/>
              <a:ea typeface="Montserrat"/>
              <a:cs typeface="Montserrat"/>
              <a:sym typeface="Montserrat"/>
            </a:endParaRPr>
          </a:p>
        </p:txBody>
      </p:sp>
      <p:sp>
        <p:nvSpPr>
          <p:cNvPr id="218" name="Google Shape;218;p25"/>
          <p:cNvSpPr/>
          <p:nvPr/>
        </p:nvSpPr>
        <p:spPr>
          <a:xfrm>
            <a:off x="2912725" y="2396100"/>
            <a:ext cx="1641900" cy="1338900"/>
          </a:xfrm>
          <a:prstGeom prst="ellipse">
            <a:avLst/>
          </a:prstGeom>
          <a:solidFill>
            <a:srgbClr val="F4CC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a:t>
            </a:r>
            <a:endParaRPr sz="1000" b="0" i="0" u="none" strike="noStrike" cap="none">
              <a:solidFill>
                <a:srgbClr val="000000"/>
              </a:solidFill>
              <a:latin typeface="Montserrat"/>
              <a:ea typeface="Montserrat"/>
              <a:cs typeface="Montserrat"/>
              <a:sym typeface="Montserrat"/>
            </a:endParaRPr>
          </a:p>
        </p:txBody>
      </p:sp>
      <p:sp>
        <p:nvSpPr>
          <p:cNvPr id="219" name="Google Shape;219;p25"/>
          <p:cNvSpPr/>
          <p:nvPr/>
        </p:nvSpPr>
        <p:spPr>
          <a:xfrm>
            <a:off x="4285100" y="2396100"/>
            <a:ext cx="1641900" cy="1338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Emacs</a:t>
            </a:r>
            <a:endParaRPr sz="1000" b="0" i="0" u="none" strike="noStrike" cap="none">
              <a:solidFill>
                <a:srgbClr val="000000"/>
              </a:solidFill>
              <a:latin typeface="Montserrat"/>
              <a:ea typeface="Montserrat"/>
              <a:cs typeface="Montserrat"/>
              <a:sym typeface="Montserrat"/>
            </a:endParaRPr>
          </a:p>
        </p:txBody>
      </p:sp>
      <p:cxnSp>
        <p:nvCxnSpPr>
          <p:cNvPr id="220" name="Google Shape;220;p25"/>
          <p:cNvCxnSpPr/>
          <p:nvPr/>
        </p:nvCxnSpPr>
        <p:spPr>
          <a:xfrm flipH="1">
            <a:off x="4403825" y="2252375"/>
            <a:ext cx="22500" cy="728400"/>
          </a:xfrm>
          <a:prstGeom prst="straightConnector1">
            <a:avLst/>
          </a:prstGeom>
          <a:noFill/>
          <a:ln w="9525" cap="flat" cmpd="sng">
            <a:solidFill>
              <a:schemeClr val="dk2"/>
            </a:solidFill>
            <a:prstDash val="solid"/>
            <a:round/>
            <a:headEnd type="none" w="sm" len="sm"/>
            <a:tailEnd type="triangle" w="med" len="med"/>
          </a:ln>
        </p:spPr>
      </p:cxnSp>
      <p:sp>
        <p:nvSpPr>
          <p:cNvPr id="221" name="Google Shape;221;p25"/>
          <p:cNvSpPr txBox="1"/>
          <p:nvPr/>
        </p:nvSpPr>
        <p:spPr>
          <a:xfrm>
            <a:off x="3644825" y="1839100"/>
            <a:ext cx="1540500" cy="491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 et Emacs</a:t>
            </a:r>
            <a:endParaRPr sz="1000" b="0" i="0" u="none" strike="noStrike" cap="none">
              <a:solidFill>
                <a:srgbClr val="000000"/>
              </a:solidFill>
              <a:latin typeface="Montserrat"/>
              <a:ea typeface="Montserrat"/>
              <a:cs typeface="Montserrat"/>
              <a:sym typeface="Montserrat"/>
            </a:endParaRPr>
          </a:p>
        </p:txBody>
      </p:sp>
      <p:sp>
        <p:nvSpPr>
          <p:cNvPr id="222" name="Google Shape;222;p25"/>
          <p:cNvSpPr txBox="1"/>
          <p:nvPr/>
        </p:nvSpPr>
        <p:spPr>
          <a:xfrm>
            <a:off x="6128775" y="1466600"/>
            <a:ext cx="1927200" cy="671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222222"/>
                </a:solidFill>
                <a:highlight>
                  <a:schemeClr val="lt1"/>
                </a:highlight>
                <a:latin typeface="Times New Roman"/>
                <a:ea typeface="Times New Roman"/>
                <a:cs typeface="Times New Roman"/>
                <a:sym typeface="Times New Roman"/>
              </a:rPr>
              <a:t>Ω = </a:t>
            </a:r>
            <a:r>
              <a:rPr lang="fr" sz="1400" b="0" i="0" u="none" strike="noStrike" cap="none">
                <a:solidFill>
                  <a:srgbClr val="000000"/>
                </a:solidFill>
                <a:latin typeface="Montserrat"/>
                <a:ea typeface="Montserrat"/>
                <a:cs typeface="Montserrat"/>
                <a:sym typeface="Montserrat"/>
              </a:rPr>
              <a:t>L’ensemble des étudiants à 42</a:t>
            </a: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6"/>
          <p:cNvSpPr txBox="1">
            <a:spLocks noGrp="1"/>
          </p:cNvSpPr>
          <p:nvPr>
            <p:ph type="title"/>
          </p:nvPr>
        </p:nvSpPr>
        <p:spPr>
          <a:xfrm>
            <a:off x="727800" y="5733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Probabilité</a:t>
            </a:r>
            <a:endParaRPr/>
          </a:p>
        </p:txBody>
      </p:sp>
      <p:pic>
        <p:nvPicPr>
          <p:cNvPr id="228" name="Google Shape;228;p26"/>
          <p:cNvPicPr preferRelativeResize="0"/>
          <p:nvPr/>
        </p:nvPicPr>
        <p:blipFill rotWithShape="1">
          <a:blip r:embed="rId3">
            <a:alphaModFix/>
          </a:blip>
          <a:srcRect t="5926" r="15153"/>
          <a:stretch/>
        </p:blipFill>
        <p:spPr>
          <a:xfrm>
            <a:off x="991526" y="2115400"/>
            <a:ext cx="6374499" cy="1437025"/>
          </a:xfrm>
          <a:prstGeom prst="rect">
            <a:avLst/>
          </a:prstGeom>
          <a:noFill/>
          <a:ln>
            <a:noFill/>
          </a:ln>
        </p:spPr>
      </p:pic>
      <p:sp>
        <p:nvSpPr>
          <p:cNvPr id="229" name="Google Shape;229;p26"/>
          <p:cNvSpPr/>
          <p:nvPr/>
        </p:nvSpPr>
        <p:spPr>
          <a:xfrm>
            <a:off x="2761225" y="1969000"/>
            <a:ext cx="5399700" cy="762000"/>
          </a:xfrm>
          <a:prstGeom prst="rect">
            <a:avLst/>
          </a:prstGeom>
          <a:solidFill>
            <a:srgbClr val="FFFFFF"/>
          </a:solid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nombre d’étudiant qui utilisent Vim</a:t>
            </a:r>
            <a:endParaRPr sz="2400" b="0" i="0" u="none" strike="noStrike" cap="none">
              <a:solidFill>
                <a:srgbClr val="000000"/>
              </a:solidFill>
              <a:latin typeface="Times New Roman"/>
              <a:ea typeface="Times New Roman"/>
              <a:cs typeface="Times New Roman"/>
              <a:sym typeface="Times New Roman"/>
            </a:endParaRPr>
          </a:p>
        </p:txBody>
      </p:sp>
      <p:sp>
        <p:nvSpPr>
          <p:cNvPr id="230" name="Google Shape;230;p26"/>
          <p:cNvSpPr/>
          <p:nvPr/>
        </p:nvSpPr>
        <p:spPr>
          <a:xfrm>
            <a:off x="1343750" y="2452925"/>
            <a:ext cx="7128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231" name="Google Shape;231;p26"/>
          <p:cNvPicPr preferRelativeResize="0"/>
          <p:nvPr/>
        </p:nvPicPr>
        <p:blipFill rotWithShape="1">
          <a:blip r:embed="rId3">
            <a:alphaModFix/>
          </a:blip>
          <a:srcRect t="5926" r="90033"/>
          <a:stretch/>
        </p:blipFill>
        <p:spPr>
          <a:xfrm>
            <a:off x="635311" y="2115388"/>
            <a:ext cx="748774" cy="1437025"/>
          </a:xfrm>
          <a:prstGeom prst="rect">
            <a:avLst/>
          </a:prstGeom>
          <a:noFill/>
          <a:ln>
            <a:noFill/>
          </a:ln>
        </p:spPr>
      </p:pic>
      <p:pic>
        <p:nvPicPr>
          <p:cNvPr id="232" name="Google Shape;232;p26"/>
          <p:cNvPicPr preferRelativeResize="0"/>
          <p:nvPr/>
        </p:nvPicPr>
        <p:blipFill rotWithShape="1">
          <a:blip r:embed="rId4">
            <a:alphaModFix/>
          </a:blip>
          <a:srcRect/>
          <a:stretch/>
        </p:blipFill>
        <p:spPr>
          <a:xfrm>
            <a:off x="1384079" y="2452937"/>
            <a:ext cx="632151" cy="633199"/>
          </a:xfrm>
          <a:prstGeom prst="rect">
            <a:avLst/>
          </a:prstGeom>
          <a:noFill/>
          <a:ln>
            <a:noFill/>
          </a:ln>
        </p:spPr>
      </p:pic>
      <p:sp>
        <p:nvSpPr>
          <p:cNvPr id="233" name="Google Shape;233;p26"/>
          <p:cNvSpPr/>
          <p:nvPr/>
        </p:nvSpPr>
        <p:spPr>
          <a:xfrm>
            <a:off x="2815325" y="2842425"/>
            <a:ext cx="4550700" cy="762000"/>
          </a:xfrm>
          <a:prstGeom prst="rect">
            <a:avLst/>
          </a:prstGeom>
          <a:solidFill>
            <a:srgbClr val="FFFFFF"/>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nombre d’étudiant à 42</a:t>
            </a:r>
            <a:endParaRPr sz="2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7"/>
          <p:cNvSpPr txBox="1">
            <a:spLocks noGrp="1"/>
          </p:cNvSpPr>
          <p:nvPr>
            <p:ph type="title"/>
          </p:nvPr>
        </p:nvSpPr>
        <p:spPr>
          <a:xfrm>
            <a:off x="727800" y="5733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a:t>
            </a:r>
            <a:endParaRPr/>
          </a:p>
        </p:txBody>
      </p:sp>
      <p:pic>
        <p:nvPicPr>
          <p:cNvPr id="239" name="Google Shape;239;p27"/>
          <p:cNvPicPr preferRelativeResize="0"/>
          <p:nvPr/>
        </p:nvPicPr>
        <p:blipFill rotWithShape="1">
          <a:blip r:embed="rId3">
            <a:alphaModFix/>
          </a:blip>
          <a:srcRect t="5926" r="77571"/>
          <a:stretch/>
        </p:blipFill>
        <p:spPr>
          <a:xfrm>
            <a:off x="2397326" y="1776675"/>
            <a:ext cx="1685001" cy="1437025"/>
          </a:xfrm>
          <a:prstGeom prst="rect">
            <a:avLst/>
          </a:prstGeom>
          <a:noFill/>
          <a:ln>
            <a:noFill/>
          </a:ln>
        </p:spPr>
      </p:pic>
      <p:sp>
        <p:nvSpPr>
          <p:cNvPr id="240" name="Google Shape;240;p27"/>
          <p:cNvSpPr/>
          <p:nvPr/>
        </p:nvSpPr>
        <p:spPr>
          <a:xfrm>
            <a:off x="2749550" y="2114200"/>
            <a:ext cx="7128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241" name="Google Shape;241;p27"/>
          <p:cNvPicPr preferRelativeResize="0"/>
          <p:nvPr/>
        </p:nvPicPr>
        <p:blipFill rotWithShape="1">
          <a:blip r:embed="rId3">
            <a:alphaModFix/>
          </a:blip>
          <a:srcRect t="5926" r="90033"/>
          <a:stretch/>
        </p:blipFill>
        <p:spPr>
          <a:xfrm>
            <a:off x="2041111" y="1776663"/>
            <a:ext cx="748774" cy="1437025"/>
          </a:xfrm>
          <a:prstGeom prst="rect">
            <a:avLst/>
          </a:prstGeom>
          <a:noFill/>
          <a:ln>
            <a:noFill/>
          </a:ln>
        </p:spPr>
      </p:pic>
      <p:pic>
        <p:nvPicPr>
          <p:cNvPr id="242" name="Google Shape;242;p27"/>
          <p:cNvPicPr preferRelativeResize="0"/>
          <p:nvPr/>
        </p:nvPicPr>
        <p:blipFill rotWithShape="1">
          <a:blip r:embed="rId4">
            <a:alphaModFix/>
          </a:blip>
          <a:srcRect l="71668" t="3136" r="2126" b="57893"/>
          <a:stretch/>
        </p:blipFill>
        <p:spPr>
          <a:xfrm>
            <a:off x="2792248" y="2156425"/>
            <a:ext cx="627400" cy="590950"/>
          </a:xfrm>
          <a:prstGeom prst="rect">
            <a:avLst/>
          </a:prstGeom>
          <a:noFill/>
          <a:ln>
            <a:noFill/>
          </a:ln>
        </p:spPr>
      </p:pic>
      <p:pic>
        <p:nvPicPr>
          <p:cNvPr id="243" name="Google Shape;243;p27"/>
          <p:cNvPicPr preferRelativeResize="0"/>
          <p:nvPr/>
        </p:nvPicPr>
        <p:blipFill rotWithShape="1">
          <a:blip r:embed="rId4">
            <a:alphaModFix/>
          </a:blip>
          <a:srcRect r="71666" b="55013"/>
          <a:stretch/>
        </p:blipFill>
        <p:spPr>
          <a:xfrm>
            <a:off x="4650163" y="2571400"/>
            <a:ext cx="731864" cy="735949"/>
          </a:xfrm>
          <a:prstGeom prst="rect">
            <a:avLst/>
          </a:prstGeom>
          <a:noFill/>
          <a:ln>
            <a:noFill/>
          </a:ln>
        </p:spPr>
      </p:pic>
      <p:cxnSp>
        <p:nvCxnSpPr>
          <p:cNvPr id="244" name="Google Shape;244;p27"/>
          <p:cNvCxnSpPr/>
          <p:nvPr/>
        </p:nvCxnSpPr>
        <p:spPr>
          <a:xfrm>
            <a:off x="4393002" y="2451888"/>
            <a:ext cx="2709900" cy="0"/>
          </a:xfrm>
          <a:prstGeom prst="straightConnector1">
            <a:avLst/>
          </a:prstGeom>
          <a:noFill/>
          <a:ln w="19050" cap="flat" cmpd="sng">
            <a:solidFill>
              <a:schemeClr val="dk2"/>
            </a:solidFill>
            <a:prstDash val="solid"/>
            <a:round/>
            <a:headEnd type="none" w="sm" len="sm"/>
            <a:tailEnd type="none" w="sm" len="sm"/>
          </a:ln>
        </p:spPr>
      </p:cxnSp>
      <p:pic>
        <p:nvPicPr>
          <p:cNvPr id="245" name="Google Shape;245;p27"/>
          <p:cNvPicPr preferRelativeResize="0"/>
          <p:nvPr/>
        </p:nvPicPr>
        <p:blipFill rotWithShape="1">
          <a:blip r:embed="rId4">
            <a:alphaModFix/>
          </a:blip>
          <a:srcRect l="71668" t="3136" r="2126" b="57893"/>
          <a:stretch/>
        </p:blipFill>
        <p:spPr>
          <a:xfrm>
            <a:off x="5434273" y="1741450"/>
            <a:ext cx="627400" cy="590950"/>
          </a:xfrm>
          <a:prstGeom prst="rect">
            <a:avLst/>
          </a:prstGeom>
          <a:noFill/>
          <a:ln>
            <a:noFill/>
          </a:ln>
        </p:spPr>
      </p:pic>
      <p:pic>
        <p:nvPicPr>
          <p:cNvPr id="246" name="Google Shape;246;p27"/>
          <p:cNvPicPr preferRelativeResize="0"/>
          <p:nvPr/>
        </p:nvPicPr>
        <p:blipFill rotWithShape="1">
          <a:blip r:embed="rId4">
            <a:alphaModFix/>
          </a:blip>
          <a:srcRect t="55013" r="71666"/>
          <a:stretch/>
        </p:blipFill>
        <p:spPr>
          <a:xfrm>
            <a:off x="5382035" y="2571388"/>
            <a:ext cx="731864" cy="735949"/>
          </a:xfrm>
          <a:prstGeom prst="rect">
            <a:avLst/>
          </a:prstGeom>
          <a:noFill/>
          <a:ln>
            <a:noFill/>
          </a:ln>
        </p:spPr>
      </p:pic>
      <p:pic>
        <p:nvPicPr>
          <p:cNvPr id="247" name="Google Shape;247;p27"/>
          <p:cNvPicPr preferRelativeResize="0"/>
          <p:nvPr/>
        </p:nvPicPr>
        <p:blipFill rotWithShape="1">
          <a:blip r:embed="rId4">
            <a:alphaModFix/>
          </a:blip>
          <a:srcRect l="36332" t="55013" r="35333"/>
          <a:stretch/>
        </p:blipFill>
        <p:spPr>
          <a:xfrm>
            <a:off x="6113898" y="2571400"/>
            <a:ext cx="731864" cy="735949"/>
          </a:xfrm>
          <a:prstGeom prst="rect">
            <a:avLst/>
          </a:prstGeom>
          <a:noFill/>
          <a:ln>
            <a:noFill/>
          </a:ln>
        </p:spPr>
      </p:pic>
      <p:pic>
        <p:nvPicPr>
          <p:cNvPr id="248" name="Google Shape;248;p27"/>
          <p:cNvPicPr preferRelativeResize="0"/>
          <p:nvPr/>
        </p:nvPicPr>
        <p:blipFill rotWithShape="1">
          <a:blip r:embed="rId4">
            <a:alphaModFix/>
          </a:blip>
          <a:srcRect l="71666" t="55013"/>
          <a:stretch/>
        </p:blipFill>
        <p:spPr>
          <a:xfrm>
            <a:off x="4650163" y="3304048"/>
            <a:ext cx="731864" cy="735949"/>
          </a:xfrm>
          <a:prstGeom prst="rect">
            <a:avLst/>
          </a:prstGeom>
          <a:noFill/>
          <a:ln>
            <a:noFill/>
          </a:ln>
        </p:spPr>
      </p:pic>
      <p:pic>
        <p:nvPicPr>
          <p:cNvPr id="249" name="Google Shape;249;p27"/>
          <p:cNvPicPr preferRelativeResize="0"/>
          <p:nvPr/>
        </p:nvPicPr>
        <p:blipFill rotWithShape="1">
          <a:blip r:embed="rId4">
            <a:alphaModFix/>
          </a:blip>
          <a:srcRect l="36228" r="35437" b="55013"/>
          <a:stretch/>
        </p:blipFill>
        <p:spPr>
          <a:xfrm>
            <a:off x="5382034" y="3304051"/>
            <a:ext cx="731864" cy="735949"/>
          </a:xfrm>
          <a:prstGeom prst="rect">
            <a:avLst/>
          </a:prstGeom>
          <a:noFill/>
          <a:ln>
            <a:noFill/>
          </a:ln>
        </p:spPr>
      </p:pic>
      <p:pic>
        <p:nvPicPr>
          <p:cNvPr id="250" name="Google Shape;250;p27"/>
          <p:cNvPicPr preferRelativeResize="0"/>
          <p:nvPr/>
        </p:nvPicPr>
        <p:blipFill rotWithShape="1">
          <a:blip r:embed="rId4">
            <a:alphaModFix/>
          </a:blip>
          <a:srcRect l="69999" b="55013"/>
          <a:stretch/>
        </p:blipFill>
        <p:spPr>
          <a:xfrm>
            <a:off x="6092373" y="3304051"/>
            <a:ext cx="774916" cy="7359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8"/>
          <p:cNvSpPr txBox="1">
            <a:spLocks noGrp="1"/>
          </p:cNvSpPr>
          <p:nvPr>
            <p:ph type="title"/>
          </p:nvPr>
        </p:nvSpPr>
        <p:spPr>
          <a:xfrm>
            <a:off x="727800" y="5733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a:t>
            </a:r>
            <a:endParaRPr/>
          </a:p>
        </p:txBody>
      </p:sp>
      <p:pic>
        <p:nvPicPr>
          <p:cNvPr id="256" name="Google Shape;256;p28" descr="p(A) = (&quot;nombre de cas où A se réalise&quot;) / (&quot;nombre de cas possibles&quot;)" title="MathEquation,#000000"/>
          <p:cNvPicPr preferRelativeResize="0"/>
          <p:nvPr/>
        </p:nvPicPr>
        <p:blipFill rotWithShape="1">
          <a:blip r:embed="rId3">
            <a:alphaModFix/>
          </a:blip>
          <a:srcRect/>
          <a:stretch/>
        </p:blipFill>
        <p:spPr>
          <a:xfrm>
            <a:off x="1398700" y="2204016"/>
            <a:ext cx="6346600" cy="111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9"/>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 Détail</a:t>
            </a:r>
            <a:endParaRPr/>
          </a:p>
        </p:txBody>
      </p:sp>
      <p:pic>
        <p:nvPicPr>
          <p:cNvPr id="262" name="Google Shape;262;p29" descr="lim_(n-&gt;oo)f(A)=p(A)" title="MathEquation,#000000"/>
          <p:cNvPicPr preferRelativeResize="0"/>
          <p:nvPr/>
        </p:nvPicPr>
        <p:blipFill rotWithShape="1">
          <a:blip r:embed="rId3">
            <a:alphaModFix/>
          </a:blip>
          <a:srcRect/>
          <a:stretch/>
        </p:blipFill>
        <p:spPr>
          <a:xfrm>
            <a:off x="1511763" y="1936750"/>
            <a:ext cx="6120482" cy="1270000"/>
          </a:xfrm>
          <a:prstGeom prst="rect">
            <a:avLst/>
          </a:prstGeom>
          <a:noFill/>
          <a:ln>
            <a:noFill/>
          </a:ln>
        </p:spPr>
      </p:pic>
      <p:sp>
        <p:nvSpPr>
          <p:cNvPr id="263" name="Google Shape;263;p29"/>
          <p:cNvSpPr txBox="1"/>
          <p:nvPr/>
        </p:nvSpPr>
        <p:spPr>
          <a:xfrm>
            <a:off x="1324125" y="3555325"/>
            <a:ext cx="6308100" cy="120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666666"/>
                </a:solidFill>
                <a:latin typeface="Lato"/>
                <a:ea typeface="Lato"/>
                <a:cs typeface="Lato"/>
                <a:sym typeface="Lato"/>
              </a:rPr>
              <a:t>Si l’on répète </a:t>
            </a:r>
            <a:r>
              <a:rPr lang="fr" sz="1800" b="0" i="1" u="none" strike="noStrike" cap="none">
                <a:solidFill>
                  <a:srgbClr val="666666"/>
                </a:solidFill>
                <a:latin typeface="Lato"/>
                <a:ea typeface="Lato"/>
                <a:cs typeface="Lato"/>
                <a:sym typeface="Lato"/>
              </a:rPr>
              <a:t>n</a:t>
            </a:r>
            <a:r>
              <a:rPr lang="fr" sz="1800" b="0" i="0" u="none" strike="noStrike" cap="none">
                <a:solidFill>
                  <a:srgbClr val="666666"/>
                </a:solidFill>
                <a:latin typeface="Lato"/>
                <a:ea typeface="Lato"/>
                <a:cs typeface="Lato"/>
                <a:sym typeface="Lato"/>
              </a:rPr>
              <a:t> fois une expérience dans laquelle on a un évènement A, la fréquence d’apparition de cet évènement A tend vers sa probabilité p(A).</a:t>
            </a:r>
            <a:endParaRPr sz="1800" b="0" i="0" u="none" strike="noStrike" cap="none">
              <a:solidFill>
                <a:srgbClr val="666666"/>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0"/>
          <p:cNvSpPr txBox="1">
            <a:spLocks noGrp="1"/>
          </p:cNvSpPr>
          <p:nvPr>
            <p:ph type="title"/>
          </p:nvPr>
        </p:nvSpPr>
        <p:spPr>
          <a:xfrm>
            <a:off x="729450" y="5976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Définition</a:t>
            </a:r>
            <a:endParaRPr/>
          </a:p>
        </p:txBody>
      </p:sp>
      <p:sp>
        <p:nvSpPr>
          <p:cNvPr id="269" name="Google Shape;269;p30"/>
          <p:cNvSpPr txBox="1">
            <a:spLocks noGrp="1"/>
          </p:cNvSpPr>
          <p:nvPr>
            <p:ph type="body" idx="1"/>
          </p:nvPr>
        </p:nvSpPr>
        <p:spPr>
          <a:xfrm>
            <a:off x="729450" y="1595450"/>
            <a:ext cx="7688700" cy="5352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fr" sz="2400"/>
              <a:t>Possibilité d’un évènement</a:t>
            </a:r>
            <a:endParaRPr sz="2400"/>
          </a:p>
        </p:txBody>
      </p:sp>
      <p:sp>
        <p:nvSpPr>
          <p:cNvPr id="270" name="Google Shape;270;p30"/>
          <p:cNvSpPr txBox="1"/>
          <p:nvPr/>
        </p:nvSpPr>
        <p:spPr>
          <a:xfrm>
            <a:off x="729450" y="2304350"/>
            <a:ext cx="6701100" cy="6162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accent1"/>
              </a:buClr>
              <a:buSzPts val="2400"/>
              <a:buFont typeface="Lato"/>
              <a:buChar char="-"/>
            </a:pPr>
            <a:r>
              <a:rPr lang="fr" sz="2400" b="0" i="0" u="none" strike="noStrike" cap="none">
                <a:solidFill>
                  <a:schemeClr val="accent1"/>
                </a:solidFill>
                <a:latin typeface="Lato"/>
                <a:ea typeface="Lato"/>
                <a:cs typeface="Lato"/>
                <a:sym typeface="Lato"/>
              </a:rPr>
              <a:t>Se mesure par une fréquence</a:t>
            </a:r>
            <a:endParaRPr sz="2400" b="0" i="0" u="none" strike="noStrike" cap="none">
              <a:solidFill>
                <a:schemeClr val="accent1"/>
              </a:solidFill>
              <a:latin typeface="Lato"/>
              <a:ea typeface="Lato"/>
              <a:cs typeface="Lato"/>
              <a:sym typeface="Lato"/>
            </a:endParaRPr>
          </a:p>
        </p:txBody>
      </p:sp>
      <p:sp>
        <p:nvSpPr>
          <p:cNvPr id="271" name="Google Shape;271;p30"/>
          <p:cNvSpPr txBox="1"/>
          <p:nvPr/>
        </p:nvSpPr>
        <p:spPr>
          <a:xfrm>
            <a:off x="729450" y="2982175"/>
            <a:ext cx="7820700" cy="5352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accent1"/>
              </a:buClr>
              <a:buSzPts val="2400"/>
              <a:buFont typeface="Lato"/>
              <a:buChar char="-"/>
            </a:pPr>
            <a:r>
              <a:rPr lang="fr" sz="2400" b="0" i="0" u="none" strike="noStrike" cap="none">
                <a:solidFill>
                  <a:schemeClr val="accent1"/>
                </a:solidFill>
                <a:latin typeface="Lato"/>
                <a:ea typeface="Lato"/>
                <a:cs typeface="Lato"/>
                <a:sym typeface="Lato"/>
              </a:rPr>
              <a:t>Représenté par un nombre compris entre 0 et 1</a:t>
            </a:r>
            <a:endParaRPr sz="2400" b="0" i="0" u="none" strike="noStrike" cap="none">
              <a:solidFill>
                <a:schemeClr val="accent1"/>
              </a:solidFill>
              <a:latin typeface="Lato"/>
              <a:ea typeface="Lato"/>
              <a:cs typeface="Lato"/>
              <a:sym typeface="Lato"/>
            </a:endParaRPr>
          </a:p>
        </p:txBody>
      </p:sp>
      <p:sp>
        <p:nvSpPr>
          <p:cNvPr id="272" name="Google Shape;272;p30"/>
          <p:cNvSpPr txBox="1"/>
          <p:nvPr/>
        </p:nvSpPr>
        <p:spPr>
          <a:xfrm>
            <a:off x="729450" y="3643825"/>
            <a:ext cx="7820700" cy="6162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accent1"/>
              </a:buClr>
              <a:buSzPts val="2400"/>
              <a:buFont typeface="Lato"/>
              <a:buChar char="-"/>
            </a:pPr>
            <a:r>
              <a:rPr lang="fr" sz="2400" b="0" i="0" u="none" strike="noStrike" cap="none">
                <a:solidFill>
                  <a:schemeClr val="accent1"/>
                </a:solidFill>
                <a:latin typeface="Lato"/>
                <a:ea typeface="Lato"/>
                <a:cs typeface="Lato"/>
                <a:sym typeface="Lato"/>
              </a:rPr>
              <a:t>Et aussi sous la forme d’un pourcentage, un ratio...</a:t>
            </a:r>
            <a:endParaRPr sz="2400" b="0" i="0" u="none" strike="noStrike" cap="none">
              <a:solidFill>
                <a:schemeClr val="accen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1"/>
          <p:cNvSpPr txBox="1">
            <a:spLocks noGrp="1"/>
          </p:cNvSpPr>
          <p:nvPr>
            <p:ph type="title"/>
          </p:nvPr>
        </p:nvSpPr>
        <p:spPr>
          <a:xfrm>
            <a:off x="727800" y="5733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“NON”</a:t>
            </a:r>
            <a:endParaRPr/>
          </a:p>
        </p:txBody>
      </p:sp>
      <p:pic>
        <p:nvPicPr>
          <p:cNvPr id="278" name="Google Shape;278;p31"/>
          <p:cNvPicPr preferRelativeResize="0"/>
          <p:nvPr/>
        </p:nvPicPr>
        <p:blipFill rotWithShape="1">
          <a:blip r:embed="rId3">
            <a:alphaModFix/>
          </a:blip>
          <a:srcRect t="5926" r="15153"/>
          <a:stretch/>
        </p:blipFill>
        <p:spPr>
          <a:xfrm>
            <a:off x="991526" y="2115400"/>
            <a:ext cx="6374499" cy="1437025"/>
          </a:xfrm>
          <a:prstGeom prst="rect">
            <a:avLst/>
          </a:prstGeom>
          <a:noFill/>
          <a:ln>
            <a:noFill/>
          </a:ln>
        </p:spPr>
      </p:pic>
      <p:sp>
        <p:nvSpPr>
          <p:cNvPr id="279" name="Google Shape;279;p31"/>
          <p:cNvSpPr/>
          <p:nvPr/>
        </p:nvSpPr>
        <p:spPr>
          <a:xfrm>
            <a:off x="2761225" y="1969000"/>
            <a:ext cx="5399700" cy="762000"/>
          </a:xfrm>
          <a:prstGeom prst="rect">
            <a:avLst/>
          </a:prstGeom>
          <a:solidFill>
            <a:srgbClr val="FFFFFF"/>
          </a:solid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nombre d’étudiant qui utilisent Vim</a:t>
            </a:r>
            <a:endParaRPr sz="2400" b="0" i="0" u="none" strike="noStrike" cap="none">
              <a:solidFill>
                <a:srgbClr val="000000"/>
              </a:solidFill>
              <a:latin typeface="Times New Roman"/>
              <a:ea typeface="Times New Roman"/>
              <a:cs typeface="Times New Roman"/>
              <a:sym typeface="Times New Roman"/>
            </a:endParaRPr>
          </a:p>
        </p:txBody>
      </p:sp>
      <p:sp>
        <p:nvSpPr>
          <p:cNvPr id="280" name="Google Shape;280;p31"/>
          <p:cNvSpPr/>
          <p:nvPr/>
        </p:nvSpPr>
        <p:spPr>
          <a:xfrm>
            <a:off x="1343750" y="2452925"/>
            <a:ext cx="7128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281" name="Google Shape;281;p31"/>
          <p:cNvPicPr preferRelativeResize="0"/>
          <p:nvPr/>
        </p:nvPicPr>
        <p:blipFill rotWithShape="1">
          <a:blip r:embed="rId3">
            <a:alphaModFix/>
          </a:blip>
          <a:srcRect t="5926" r="90033"/>
          <a:stretch/>
        </p:blipFill>
        <p:spPr>
          <a:xfrm>
            <a:off x="635311" y="2115388"/>
            <a:ext cx="748774" cy="1437025"/>
          </a:xfrm>
          <a:prstGeom prst="rect">
            <a:avLst/>
          </a:prstGeom>
          <a:noFill/>
          <a:ln>
            <a:noFill/>
          </a:ln>
        </p:spPr>
      </p:pic>
      <p:pic>
        <p:nvPicPr>
          <p:cNvPr id="282" name="Google Shape;282;p31"/>
          <p:cNvPicPr preferRelativeResize="0"/>
          <p:nvPr/>
        </p:nvPicPr>
        <p:blipFill rotWithShape="1">
          <a:blip r:embed="rId4">
            <a:alphaModFix/>
          </a:blip>
          <a:srcRect/>
          <a:stretch/>
        </p:blipFill>
        <p:spPr>
          <a:xfrm>
            <a:off x="1384079" y="2452937"/>
            <a:ext cx="632151" cy="633199"/>
          </a:xfrm>
          <a:prstGeom prst="rect">
            <a:avLst/>
          </a:prstGeom>
          <a:noFill/>
          <a:ln>
            <a:noFill/>
          </a:ln>
        </p:spPr>
      </p:pic>
      <p:sp>
        <p:nvSpPr>
          <p:cNvPr id="283" name="Google Shape;283;p31"/>
          <p:cNvSpPr/>
          <p:nvPr/>
        </p:nvSpPr>
        <p:spPr>
          <a:xfrm>
            <a:off x="2815325" y="2842425"/>
            <a:ext cx="4550700" cy="762000"/>
          </a:xfrm>
          <a:prstGeom prst="rect">
            <a:avLst/>
          </a:prstGeom>
          <a:solidFill>
            <a:srgbClr val="FFFFFF"/>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nombre d’étudiant à 42</a:t>
            </a:r>
            <a:endParaRPr sz="2400" b="0" i="0" u="none" strike="noStrike" cap="none">
              <a:solidFill>
                <a:srgbClr val="000000"/>
              </a:solidFill>
              <a:latin typeface="Times New Roman"/>
              <a:ea typeface="Times New Roman"/>
              <a:cs typeface="Times New Roman"/>
              <a:sym typeface="Times New Roman"/>
            </a:endParaRPr>
          </a:p>
        </p:txBody>
      </p:sp>
      <p:sp>
        <p:nvSpPr>
          <p:cNvPr id="284" name="Google Shape;284;p31"/>
          <p:cNvSpPr/>
          <p:nvPr/>
        </p:nvSpPr>
        <p:spPr>
          <a:xfrm>
            <a:off x="2695175" y="1998675"/>
            <a:ext cx="4791000" cy="1541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Arial"/>
                <a:ea typeface="Arial"/>
                <a:cs typeface="Arial"/>
                <a:sym typeface="Arial"/>
              </a:rPr>
              <a:t>  </a:t>
            </a: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
        <p:nvSpPr>
          <p:cNvPr id="285" name="Google Shape;285;p31"/>
          <p:cNvSpPr/>
          <p:nvPr/>
        </p:nvSpPr>
        <p:spPr>
          <a:xfrm>
            <a:off x="1261850" y="2331225"/>
            <a:ext cx="876600" cy="876600"/>
          </a:xfrm>
          <a:prstGeom prst="mathMultiply">
            <a:avLst>
              <a:gd name="adj1" fmla="val 10957"/>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7650" y="556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dirty="0"/>
              <a:t>Pour l’atelier </a:t>
            </a:r>
            <a:r>
              <a:rPr lang="fr" dirty="0" smtClean="0"/>
              <a:t>du</a:t>
            </a:r>
            <a:r>
              <a:rPr lang="en-US" dirty="0" smtClean="0"/>
              <a:t> </a:t>
            </a:r>
            <a:r>
              <a:rPr lang="mr-IN" dirty="0" smtClean="0"/>
              <a:t>…</a:t>
            </a:r>
            <a:endParaRPr dirty="0"/>
          </a:p>
          <a:p>
            <a:pPr marL="0" lvl="0" indent="0" algn="l" rtl="0">
              <a:lnSpc>
                <a:spcPct val="100000"/>
              </a:lnSpc>
              <a:spcBef>
                <a:spcPts val="0"/>
              </a:spcBef>
              <a:spcAft>
                <a:spcPts val="0"/>
              </a:spcAft>
              <a:buSzPts val="2600"/>
              <a:buNone/>
            </a:pPr>
            <a:endParaRPr dirty="0"/>
          </a:p>
        </p:txBody>
      </p:sp>
      <p:pic>
        <p:nvPicPr>
          <p:cNvPr id="94" name="Google Shape;94;p14"/>
          <p:cNvPicPr preferRelativeResize="0"/>
          <p:nvPr/>
        </p:nvPicPr>
        <p:blipFill rotWithShape="1">
          <a:blip r:embed="rId3">
            <a:alphaModFix/>
          </a:blip>
          <a:srcRect/>
          <a:stretch/>
        </p:blipFill>
        <p:spPr>
          <a:xfrm>
            <a:off x="347152" y="1670725"/>
            <a:ext cx="5518305" cy="2830950"/>
          </a:xfrm>
          <a:prstGeom prst="rect">
            <a:avLst/>
          </a:prstGeom>
          <a:noFill/>
          <a:ln>
            <a:noFill/>
          </a:ln>
        </p:spPr>
      </p:pic>
      <p:sp>
        <p:nvSpPr>
          <p:cNvPr id="95" name="Google Shape;95;p14"/>
          <p:cNvSpPr/>
          <p:nvPr/>
        </p:nvSpPr>
        <p:spPr>
          <a:xfrm>
            <a:off x="362204" y="4663850"/>
            <a:ext cx="5488200" cy="3798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Title 1"/>
          <p:cNvSpPr>
            <a:spLocks noGrp="1"/>
          </p:cNvSpPr>
          <p:nvPr>
            <p:ph type="title"/>
          </p:nvPr>
        </p:nvSpPr>
        <p:spPr/>
        <p:txBody>
          <a:bodyPr/>
          <a:lstStyle/>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2"/>
          <p:cNvSpPr txBox="1">
            <a:spLocks noGrp="1"/>
          </p:cNvSpPr>
          <p:nvPr>
            <p:ph type="title"/>
          </p:nvPr>
        </p:nvSpPr>
        <p:spPr>
          <a:xfrm>
            <a:off x="727800" y="5733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“NON”</a:t>
            </a:r>
            <a:endParaRPr/>
          </a:p>
        </p:txBody>
      </p:sp>
      <p:pic>
        <p:nvPicPr>
          <p:cNvPr id="291" name="Google Shape;291;p32"/>
          <p:cNvPicPr preferRelativeResize="0"/>
          <p:nvPr/>
        </p:nvPicPr>
        <p:blipFill rotWithShape="1">
          <a:blip r:embed="rId3">
            <a:alphaModFix/>
          </a:blip>
          <a:srcRect t="5926" r="15153"/>
          <a:stretch/>
        </p:blipFill>
        <p:spPr>
          <a:xfrm>
            <a:off x="991526" y="2115400"/>
            <a:ext cx="6374499" cy="1437025"/>
          </a:xfrm>
          <a:prstGeom prst="rect">
            <a:avLst/>
          </a:prstGeom>
          <a:noFill/>
          <a:ln>
            <a:noFill/>
          </a:ln>
        </p:spPr>
      </p:pic>
      <p:sp>
        <p:nvSpPr>
          <p:cNvPr id="292" name="Google Shape;292;p32"/>
          <p:cNvSpPr/>
          <p:nvPr/>
        </p:nvSpPr>
        <p:spPr>
          <a:xfrm>
            <a:off x="2761225" y="1969000"/>
            <a:ext cx="5399700" cy="762000"/>
          </a:xfrm>
          <a:prstGeom prst="rect">
            <a:avLst/>
          </a:prstGeom>
          <a:solidFill>
            <a:srgbClr val="FFFFFF"/>
          </a:solid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nombre d’étudiant qui utilisent Vim</a:t>
            </a:r>
            <a:endParaRPr sz="2400" b="0" i="0" u="none" strike="noStrike" cap="none">
              <a:solidFill>
                <a:srgbClr val="000000"/>
              </a:solidFill>
              <a:latin typeface="Times New Roman"/>
              <a:ea typeface="Times New Roman"/>
              <a:cs typeface="Times New Roman"/>
              <a:sym typeface="Times New Roman"/>
            </a:endParaRPr>
          </a:p>
        </p:txBody>
      </p:sp>
      <p:sp>
        <p:nvSpPr>
          <p:cNvPr id="293" name="Google Shape;293;p32"/>
          <p:cNvSpPr/>
          <p:nvPr/>
        </p:nvSpPr>
        <p:spPr>
          <a:xfrm>
            <a:off x="1343750" y="2452925"/>
            <a:ext cx="7128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294" name="Google Shape;294;p32"/>
          <p:cNvPicPr preferRelativeResize="0"/>
          <p:nvPr/>
        </p:nvPicPr>
        <p:blipFill rotWithShape="1">
          <a:blip r:embed="rId3">
            <a:alphaModFix/>
          </a:blip>
          <a:srcRect t="5926" r="90033"/>
          <a:stretch/>
        </p:blipFill>
        <p:spPr>
          <a:xfrm>
            <a:off x="635311" y="2115388"/>
            <a:ext cx="748774" cy="1437025"/>
          </a:xfrm>
          <a:prstGeom prst="rect">
            <a:avLst/>
          </a:prstGeom>
          <a:noFill/>
          <a:ln>
            <a:noFill/>
          </a:ln>
        </p:spPr>
      </p:pic>
      <p:pic>
        <p:nvPicPr>
          <p:cNvPr id="295" name="Google Shape;295;p32"/>
          <p:cNvPicPr preferRelativeResize="0"/>
          <p:nvPr/>
        </p:nvPicPr>
        <p:blipFill rotWithShape="1">
          <a:blip r:embed="rId4">
            <a:alphaModFix/>
          </a:blip>
          <a:srcRect/>
          <a:stretch/>
        </p:blipFill>
        <p:spPr>
          <a:xfrm>
            <a:off x="1384079" y="2452937"/>
            <a:ext cx="632151" cy="633199"/>
          </a:xfrm>
          <a:prstGeom prst="rect">
            <a:avLst/>
          </a:prstGeom>
          <a:noFill/>
          <a:ln>
            <a:noFill/>
          </a:ln>
        </p:spPr>
      </p:pic>
      <p:sp>
        <p:nvSpPr>
          <p:cNvPr id="296" name="Google Shape;296;p32"/>
          <p:cNvSpPr/>
          <p:nvPr/>
        </p:nvSpPr>
        <p:spPr>
          <a:xfrm>
            <a:off x="2815325" y="2842425"/>
            <a:ext cx="4550700" cy="762000"/>
          </a:xfrm>
          <a:prstGeom prst="rect">
            <a:avLst/>
          </a:prstGeom>
          <a:solidFill>
            <a:srgbClr val="FFFFFF"/>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nombre d’étudiant à 42</a:t>
            </a:r>
            <a:endParaRPr sz="2400" b="0" i="0" u="none" strike="noStrike" cap="none">
              <a:solidFill>
                <a:srgbClr val="000000"/>
              </a:solidFill>
              <a:latin typeface="Times New Roman"/>
              <a:ea typeface="Times New Roman"/>
              <a:cs typeface="Times New Roman"/>
              <a:sym typeface="Times New Roman"/>
            </a:endParaRPr>
          </a:p>
        </p:txBody>
      </p:sp>
      <p:sp>
        <p:nvSpPr>
          <p:cNvPr id="297" name="Google Shape;297;p32"/>
          <p:cNvSpPr/>
          <p:nvPr/>
        </p:nvSpPr>
        <p:spPr>
          <a:xfrm>
            <a:off x="2695175" y="1998675"/>
            <a:ext cx="4791000" cy="1541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Arial"/>
                <a:ea typeface="Arial"/>
                <a:cs typeface="Arial"/>
                <a:sym typeface="Arial"/>
              </a:rPr>
              <a:t>  </a:t>
            </a: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
        <p:nvSpPr>
          <p:cNvPr id="298" name="Google Shape;298;p32"/>
          <p:cNvSpPr/>
          <p:nvPr/>
        </p:nvSpPr>
        <p:spPr>
          <a:xfrm>
            <a:off x="1376600" y="2277800"/>
            <a:ext cx="647100" cy="203400"/>
          </a:xfrm>
          <a:prstGeom prst="mathMinus">
            <a:avLst>
              <a:gd name="adj1" fmla="val 23520"/>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3"/>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“NON” - Diagramme</a:t>
            </a:r>
            <a:endParaRPr/>
          </a:p>
        </p:txBody>
      </p:sp>
      <p:sp>
        <p:nvSpPr>
          <p:cNvPr id="304" name="Google Shape;304;p33"/>
          <p:cNvSpPr/>
          <p:nvPr/>
        </p:nvSpPr>
        <p:spPr>
          <a:xfrm>
            <a:off x="1433825" y="1556775"/>
            <a:ext cx="5883000" cy="3269100"/>
          </a:xfrm>
          <a:prstGeom prst="ellipse">
            <a:avLst/>
          </a:prstGeom>
          <a:solidFill>
            <a:srgbClr val="F4CCCC"/>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33"/>
          <p:cNvSpPr txBox="1"/>
          <p:nvPr/>
        </p:nvSpPr>
        <p:spPr>
          <a:xfrm>
            <a:off x="3605075" y="3955075"/>
            <a:ext cx="1540500" cy="491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n’utilisent ni Vim ni Emacs</a:t>
            </a:r>
            <a:endParaRPr sz="1000" b="0" i="0" u="none" strike="noStrike" cap="none">
              <a:solidFill>
                <a:srgbClr val="000000"/>
              </a:solidFill>
              <a:latin typeface="Montserrat"/>
              <a:ea typeface="Montserrat"/>
              <a:cs typeface="Montserrat"/>
              <a:sym typeface="Montserrat"/>
            </a:endParaRPr>
          </a:p>
        </p:txBody>
      </p:sp>
      <p:sp>
        <p:nvSpPr>
          <p:cNvPr id="306" name="Google Shape;306;p33"/>
          <p:cNvSpPr/>
          <p:nvPr/>
        </p:nvSpPr>
        <p:spPr>
          <a:xfrm>
            <a:off x="2912725" y="2396100"/>
            <a:ext cx="1641900" cy="13389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a:t>
            </a:r>
            <a:endParaRPr sz="1000" b="0" i="0" u="none" strike="noStrike" cap="none">
              <a:solidFill>
                <a:srgbClr val="000000"/>
              </a:solidFill>
              <a:latin typeface="Montserrat"/>
              <a:ea typeface="Montserrat"/>
              <a:cs typeface="Montserrat"/>
              <a:sym typeface="Montserrat"/>
            </a:endParaRPr>
          </a:p>
        </p:txBody>
      </p:sp>
      <p:sp>
        <p:nvSpPr>
          <p:cNvPr id="307" name="Google Shape;307;p33"/>
          <p:cNvSpPr/>
          <p:nvPr/>
        </p:nvSpPr>
        <p:spPr>
          <a:xfrm>
            <a:off x="4285100" y="2396100"/>
            <a:ext cx="1641900" cy="1338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Emacs</a:t>
            </a:r>
            <a:endParaRPr sz="1000" b="0" i="0" u="none" strike="noStrike" cap="none">
              <a:solidFill>
                <a:srgbClr val="000000"/>
              </a:solidFill>
              <a:latin typeface="Montserrat"/>
              <a:ea typeface="Montserrat"/>
              <a:cs typeface="Montserrat"/>
              <a:sym typeface="Montserrat"/>
            </a:endParaRPr>
          </a:p>
        </p:txBody>
      </p:sp>
      <p:cxnSp>
        <p:nvCxnSpPr>
          <p:cNvPr id="308" name="Google Shape;308;p33"/>
          <p:cNvCxnSpPr/>
          <p:nvPr/>
        </p:nvCxnSpPr>
        <p:spPr>
          <a:xfrm flipH="1">
            <a:off x="4403825" y="2252375"/>
            <a:ext cx="22500" cy="728400"/>
          </a:xfrm>
          <a:prstGeom prst="straightConnector1">
            <a:avLst/>
          </a:prstGeom>
          <a:noFill/>
          <a:ln w="9525" cap="flat" cmpd="sng">
            <a:solidFill>
              <a:schemeClr val="dk2"/>
            </a:solidFill>
            <a:prstDash val="solid"/>
            <a:round/>
            <a:headEnd type="none" w="sm" len="sm"/>
            <a:tailEnd type="triangle" w="med" len="med"/>
          </a:ln>
        </p:spPr>
      </p:cxnSp>
      <p:sp>
        <p:nvSpPr>
          <p:cNvPr id="309" name="Google Shape;309;p33"/>
          <p:cNvSpPr txBox="1"/>
          <p:nvPr/>
        </p:nvSpPr>
        <p:spPr>
          <a:xfrm>
            <a:off x="3644825" y="1839100"/>
            <a:ext cx="1540500" cy="491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 et Emacs</a:t>
            </a:r>
            <a:endParaRPr sz="1000" b="0" i="0" u="none" strike="noStrike" cap="none">
              <a:solidFill>
                <a:srgbClr val="000000"/>
              </a:solidFill>
              <a:latin typeface="Montserrat"/>
              <a:ea typeface="Montserrat"/>
              <a:cs typeface="Montserrat"/>
              <a:sym typeface="Montserrat"/>
            </a:endParaRPr>
          </a:p>
        </p:txBody>
      </p:sp>
      <p:sp>
        <p:nvSpPr>
          <p:cNvPr id="310" name="Google Shape;310;p33"/>
          <p:cNvSpPr txBox="1"/>
          <p:nvPr/>
        </p:nvSpPr>
        <p:spPr>
          <a:xfrm>
            <a:off x="6128775" y="1466600"/>
            <a:ext cx="1927200" cy="671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222222"/>
                </a:solidFill>
                <a:highlight>
                  <a:schemeClr val="lt1"/>
                </a:highlight>
                <a:latin typeface="Times New Roman"/>
                <a:ea typeface="Times New Roman"/>
                <a:cs typeface="Times New Roman"/>
                <a:sym typeface="Times New Roman"/>
              </a:rPr>
              <a:t>Ω = </a:t>
            </a:r>
            <a:r>
              <a:rPr lang="fr" sz="1400" b="0" i="0" u="none" strike="noStrike" cap="none">
                <a:solidFill>
                  <a:srgbClr val="000000"/>
                </a:solidFill>
                <a:latin typeface="Montserrat"/>
                <a:ea typeface="Montserrat"/>
                <a:cs typeface="Montserrat"/>
                <a:sym typeface="Montserrat"/>
              </a:rPr>
              <a:t>L’ensemble des étudiants à 42</a:t>
            </a: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4"/>
          <p:cNvSpPr txBox="1">
            <a:spLocks noGrp="1"/>
          </p:cNvSpPr>
          <p:nvPr>
            <p:ph type="title"/>
          </p:nvPr>
        </p:nvSpPr>
        <p:spPr>
          <a:xfrm>
            <a:off x="727800" y="5733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“NON”</a:t>
            </a:r>
            <a:endParaRPr/>
          </a:p>
        </p:txBody>
      </p:sp>
      <p:pic>
        <p:nvPicPr>
          <p:cNvPr id="316" name="Google Shape;316;p34"/>
          <p:cNvPicPr preferRelativeResize="0"/>
          <p:nvPr/>
        </p:nvPicPr>
        <p:blipFill rotWithShape="1">
          <a:blip r:embed="rId3">
            <a:alphaModFix/>
          </a:blip>
          <a:srcRect t="5926" r="15153"/>
          <a:stretch/>
        </p:blipFill>
        <p:spPr>
          <a:xfrm>
            <a:off x="991526" y="2115400"/>
            <a:ext cx="6374499" cy="1437025"/>
          </a:xfrm>
          <a:prstGeom prst="rect">
            <a:avLst/>
          </a:prstGeom>
          <a:noFill/>
          <a:ln>
            <a:noFill/>
          </a:ln>
        </p:spPr>
      </p:pic>
      <p:sp>
        <p:nvSpPr>
          <p:cNvPr id="317" name="Google Shape;317;p34"/>
          <p:cNvSpPr/>
          <p:nvPr/>
        </p:nvSpPr>
        <p:spPr>
          <a:xfrm>
            <a:off x="2761225" y="1969000"/>
            <a:ext cx="5399700" cy="762000"/>
          </a:xfrm>
          <a:prstGeom prst="rect">
            <a:avLst/>
          </a:prstGeom>
          <a:solidFill>
            <a:srgbClr val="FFFFFF"/>
          </a:solid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nombre d’étudiant qui utilisent Vim</a:t>
            </a:r>
            <a:endParaRPr sz="2400" b="0" i="0" u="none" strike="noStrike" cap="none">
              <a:solidFill>
                <a:srgbClr val="000000"/>
              </a:solidFill>
              <a:latin typeface="Times New Roman"/>
              <a:ea typeface="Times New Roman"/>
              <a:cs typeface="Times New Roman"/>
              <a:sym typeface="Times New Roman"/>
            </a:endParaRPr>
          </a:p>
        </p:txBody>
      </p:sp>
      <p:sp>
        <p:nvSpPr>
          <p:cNvPr id="318" name="Google Shape;318;p34"/>
          <p:cNvSpPr/>
          <p:nvPr/>
        </p:nvSpPr>
        <p:spPr>
          <a:xfrm>
            <a:off x="1343750" y="2452925"/>
            <a:ext cx="7128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319" name="Google Shape;319;p34"/>
          <p:cNvPicPr preferRelativeResize="0"/>
          <p:nvPr/>
        </p:nvPicPr>
        <p:blipFill rotWithShape="1">
          <a:blip r:embed="rId3">
            <a:alphaModFix/>
          </a:blip>
          <a:srcRect t="5926" r="90033"/>
          <a:stretch/>
        </p:blipFill>
        <p:spPr>
          <a:xfrm>
            <a:off x="635311" y="2115388"/>
            <a:ext cx="748774" cy="1437025"/>
          </a:xfrm>
          <a:prstGeom prst="rect">
            <a:avLst/>
          </a:prstGeom>
          <a:noFill/>
          <a:ln>
            <a:noFill/>
          </a:ln>
        </p:spPr>
      </p:pic>
      <p:pic>
        <p:nvPicPr>
          <p:cNvPr id="320" name="Google Shape;320;p34"/>
          <p:cNvPicPr preferRelativeResize="0"/>
          <p:nvPr/>
        </p:nvPicPr>
        <p:blipFill rotWithShape="1">
          <a:blip r:embed="rId4">
            <a:alphaModFix/>
          </a:blip>
          <a:srcRect/>
          <a:stretch/>
        </p:blipFill>
        <p:spPr>
          <a:xfrm>
            <a:off x="1384079" y="2452937"/>
            <a:ext cx="632151" cy="633199"/>
          </a:xfrm>
          <a:prstGeom prst="rect">
            <a:avLst/>
          </a:prstGeom>
          <a:noFill/>
          <a:ln>
            <a:noFill/>
          </a:ln>
        </p:spPr>
      </p:pic>
      <p:sp>
        <p:nvSpPr>
          <p:cNvPr id="321" name="Google Shape;321;p34"/>
          <p:cNvSpPr/>
          <p:nvPr/>
        </p:nvSpPr>
        <p:spPr>
          <a:xfrm>
            <a:off x="2815325" y="2842425"/>
            <a:ext cx="4550700" cy="762000"/>
          </a:xfrm>
          <a:prstGeom prst="rect">
            <a:avLst/>
          </a:prstGeom>
          <a:solidFill>
            <a:srgbClr val="FFFFFF"/>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nombre d’étudiant à 42</a:t>
            </a:r>
            <a:endParaRPr sz="2400" b="0" i="0" u="none" strike="noStrike" cap="none">
              <a:solidFill>
                <a:srgbClr val="000000"/>
              </a:solidFill>
              <a:latin typeface="Times New Roman"/>
              <a:ea typeface="Times New Roman"/>
              <a:cs typeface="Times New Roman"/>
              <a:sym typeface="Times New Roman"/>
            </a:endParaRPr>
          </a:p>
        </p:txBody>
      </p:sp>
      <p:sp>
        <p:nvSpPr>
          <p:cNvPr id="322" name="Google Shape;322;p34"/>
          <p:cNvSpPr/>
          <p:nvPr/>
        </p:nvSpPr>
        <p:spPr>
          <a:xfrm>
            <a:off x="2695175" y="1998675"/>
            <a:ext cx="4791000" cy="1541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Arial"/>
                <a:ea typeface="Arial"/>
                <a:cs typeface="Arial"/>
                <a:sym typeface="Arial"/>
              </a:rPr>
              <a:t>  </a:t>
            </a: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
        <p:nvSpPr>
          <p:cNvPr id="323" name="Google Shape;323;p34"/>
          <p:cNvSpPr/>
          <p:nvPr/>
        </p:nvSpPr>
        <p:spPr>
          <a:xfrm>
            <a:off x="1376600" y="2277800"/>
            <a:ext cx="647100" cy="203400"/>
          </a:xfrm>
          <a:prstGeom prst="mathMinus">
            <a:avLst>
              <a:gd name="adj1" fmla="val 23520"/>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34"/>
          <p:cNvSpPr txBox="1"/>
          <p:nvPr/>
        </p:nvSpPr>
        <p:spPr>
          <a:xfrm>
            <a:off x="1032375" y="3777175"/>
            <a:ext cx="7218600" cy="85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222222"/>
                </a:solidFill>
                <a:highlight>
                  <a:schemeClr val="lt1"/>
                </a:highlight>
                <a:latin typeface="Lato"/>
                <a:ea typeface="Lato"/>
                <a:cs typeface="Lato"/>
                <a:sym typeface="Lato"/>
              </a:rPr>
              <a:t>p(Ω) = nombre d’étudiant/nombre d’étudiant = </a:t>
            </a:r>
            <a:r>
              <a:rPr lang="fr" sz="2400" b="0" i="0" u="none" strike="noStrike" cap="none">
                <a:solidFill>
                  <a:srgbClr val="000000"/>
                </a:solidFill>
                <a:latin typeface="Lato"/>
                <a:ea typeface="Lato"/>
                <a:cs typeface="Lato"/>
                <a:sym typeface="Lato"/>
              </a:rPr>
              <a:t>1</a:t>
            </a:r>
            <a:endParaRPr sz="2400" b="0" i="0" u="none" strike="noStrike" cap="none">
              <a:solidFill>
                <a:srgbClr val="000000"/>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title"/>
          </p:nvPr>
        </p:nvSpPr>
        <p:spPr>
          <a:xfrm>
            <a:off x="727800" y="5733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“NON”</a:t>
            </a:r>
            <a:endParaRPr/>
          </a:p>
        </p:txBody>
      </p:sp>
      <p:pic>
        <p:nvPicPr>
          <p:cNvPr id="330" name="Google Shape;330;p35"/>
          <p:cNvPicPr preferRelativeResize="0"/>
          <p:nvPr/>
        </p:nvPicPr>
        <p:blipFill rotWithShape="1">
          <a:blip r:embed="rId3">
            <a:alphaModFix/>
          </a:blip>
          <a:srcRect t="5926" r="77098"/>
          <a:stretch/>
        </p:blipFill>
        <p:spPr>
          <a:xfrm>
            <a:off x="991526" y="2115400"/>
            <a:ext cx="1720550" cy="1437025"/>
          </a:xfrm>
          <a:prstGeom prst="rect">
            <a:avLst/>
          </a:prstGeom>
          <a:noFill/>
          <a:ln>
            <a:noFill/>
          </a:ln>
        </p:spPr>
      </p:pic>
      <p:sp>
        <p:nvSpPr>
          <p:cNvPr id="331" name="Google Shape;331;p35"/>
          <p:cNvSpPr/>
          <p:nvPr/>
        </p:nvSpPr>
        <p:spPr>
          <a:xfrm>
            <a:off x="1343750" y="2452925"/>
            <a:ext cx="7128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332" name="Google Shape;332;p35"/>
          <p:cNvPicPr preferRelativeResize="0"/>
          <p:nvPr/>
        </p:nvPicPr>
        <p:blipFill rotWithShape="1">
          <a:blip r:embed="rId3">
            <a:alphaModFix/>
          </a:blip>
          <a:srcRect t="5926" r="90033"/>
          <a:stretch/>
        </p:blipFill>
        <p:spPr>
          <a:xfrm>
            <a:off x="635311" y="2115388"/>
            <a:ext cx="748774" cy="1437025"/>
          </a:xfrm>
          <a:prstGeom prst="rect">
            <a:avLst/>
          </a:prstGeom>
          <a:noFill/>
          <a:ln>
            <a:noFill/>
          </a:ln>
        </p:spPr>
      </p:pic>
      <p:pic>
        <p:nvPicPr>
          <p:cNvPr id="333" name="Google Shape;333;p35"/>
          <p:cNvPicPr preferRelativeResize="0"/>
          <p:nvPr/>
        </p:nvPicPr>
        <p:blipFill rotWithShape="1">
          <a:blip r:embed="rId4">
            <a:alphaModFix/>
          </a:blip>
          <a:srcRect/>
          <a:stretch/>
        </p:blipFill>
        <p:spPr>
          <a:xfrm>
            <a:off x="1384079" y="2452937"/>
            <a:ext cx="632151" cy="633199"/>
          </a:xfrm>
          <a:prstGeom prst="rect">
            <a:avLst/>
          </a:prstGeom>
          <a:noFill/>
          <a:ln>
            <a:noFill/>
          </a:ln>
        </p:spPr>
      </p:pic>
      <p:sp>
        <p:nvSpPr>
          <p:cNvPr id="334" name="Google Shape;334;p35"/>
          <p:cNvSpPr/>
          <p:nvPr/>
        </p:nvSpPr>
        <p:spPr>
          <a:xfrm>
            <a:off x="1376600" y="2277800"/>
            <a:ext cx="647100" cy="203400"/>
          </a:xfrm>
          <a:prstGeom prst="mathMinus">
            <a:avLst>
              <a:gd name="adj1" fmla="val 23520"/>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5" name="Google Shape;335;p35"/>
          <p:cNvGrpSpPr/>
          <p:nvPr/>
        </p:nvGrpSpPr>
        <p:grpSpPr>
          <a:xfrm>
            <a:off x="3809288" y="2196200"/>
            <a:ext cx="1525413" cy="1146625"/>
            <a:chOff x="3303100" y="2527100"/>
            <a:chExt cx="1525413" cy="1146625"/>
          </a:xfrm>
        </p:grpSpPr>
        <p:sp>
          <p:nvSpPr>
            <p:cNvPr id="336" name="Google Shape;336;p35"/>
            <p:cNvSpPr/>
            <p:nvPr/>
          </p:nvSpPr>
          <p:spPr>
            <a:xfrm>
              <a:off x="3466813" y="2714775"/>
              <a:ext cx="13617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7" name="Google Shape;337;p35"/>
            <p:cNvPicPr preferRelativeResize="0"/>
            <p:nvPr/>
          </p:nvPicPr>
          <p:blipFill rotWithShape="1">
            <a:blip r:embed="rId5">
              <a:alphaModFix/>
            </a:blip>
            <a:srcRect r="24374"/>
            <a:stretch/>
          </p:blipFill>
          <p:spPr>
            <a:xfrm>
              <a:off x="3303100" y="2527100"/>
              <a:ext cx="1490665" cy="1146625"/>
            </a:xfrm>
            <a:prstGeom prst="rect">
              <a:avLst/>
            </a:prstGeom>
            <a:noFill/>
            <a:ln>
              <a:noFill/>
            </a:ln>
          </p:spPr>
        </p:pic>
      </p:grpSp>
      <p:sp>
        <p:nvSpPr>
          <p:cNvPr id="338" name="Google Shape;338;p35"/>
          <p:cNvSpPr txBox="1"/>
          <p:nvPr/>
        </p:nvSpPr>
        <p:spPr>
          <a:xfrm>
            <a:off x="2712075" y="2277975"/>
            <a:ext cx="1286400" cy="98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Times New Roman"/>
                <a:ea typeface="Times New Roman"/>
                <a:cs typeface="Times New Roman"/>
                <a:sym typeface="Times New Roman"/>
              </a:rPr>
              <a:t>1  -</a:t>
            </a:r>
            <a:endParaRPr sz="36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6"/>
          <p:cNvSpPr txBox="1">
            <a:spLocks noGrp="1"/>
          </p:cNvSpPr>
          <p:nvPr>
            <p:ph type="title"/>
          </p:nvPr>
        </p:nvSpPr>
        <p:spPr>
          <a:xfrm>
            <a:off x="727800" y="5852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Probabilité “OU”</a:t>
            </a:r>
            <a:endParaRPr/>
          </a:p>
        </p:txBody>
      </p:sp>
      <p:pic>
        <p:nvPicPr>
          <p:cNvPr id="344" name="Google Shape;344;p36"/>
          <p:cNvPicPr preferRelativeResize="0"/>
          <p:nvPr/>
        </p:nvPicPr>
        <p:blipFill rotWithShape="1">
          <a:blip r:embed="rId3">
            <a:alphaModFix/>
          </a:blip>
          <a:srcRect t="5926" r="76935"/>
          <a:stretch/>
        </p:blipFill>
        <p:spPr>
          <a:xfrm>
            <a:off x="1288176" y="2234600"/>
            <a:ext cx="1732876" cy="1437025"/>
          </a:xfrm>
          <a:prstGeom prst="rect">
            <a:avLst/>
          </a:prstGeom>
          <a:noFill/>
          <a:ln>
            <a:noFill/>
          </a:ln>
        </p:spPr>
      </p:pic>
      <p:sp>
        <p:nvSpPr>
          <p:cNvPr id="345" name="Google Shape;345;p36"/>
          <p:cNvSpPr/>
          <p:nvPr/>
        </p:nvSpPr>
        <p:spPr>
          <a:xfrm>
            <a:off x="1031250" y="2563950"/>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346" name="Google Shape;346;p36"/>
          <p:cNvPicPr preferRelativeResize="0"/>
          <p:nvPr/>
        </p:nvPicPr>
        <p:blipFill rotWithShape="1">
          <a:blip r:embed="rId3">
            <a:alphaModFix/>
          </a:blip>
          <a:srcRect t="5926" r="90033"/>
          <a:stretch/>
        </p:blipFill>
        <p:spPr>
          <a:xfrm>
            <a:off x="318936" y="2226425"/>
            <a:ext cx="748774" cy="1437025"/>
          </a:xfrm>
          <a:prstGeom prst="rect">
            <a:avLst/>
          </a:prstGeom>
          <a:noFill/>
          <a:ln>
            <a:noFill/>
          </a:ln>
        </p:spPr>
      </p:pic>
      <p:sp>
        <p:nvSpPr>
          <p:cNvPr id="347" name="Google Shape;347;p36"/>
          <p:cNvSpPr/>
          <p:nvPr/>
        </p:nvSpPr>
        <p:spPr>
          <a:xfrm>
            <a:off x="1506575" y="2716563"/>
            <a:ext cx="4515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Times New Roman"/>
                <a:ea typeface="Times New Roman"/>
                <a:cs typeface="Times New Roman"/>
                <a:sym typeface="Times New Roman"/>
              </a:rPr>
              <a:t>ou</a:t>
            </a:r>
            <a:endParaRPr sz="1800" b="0" i="0" u="none" strike="noStrike" cap="none">
              <a:solidFill>
                <a:srgbClr val="000000"/>
              </a:solidFill>
              <a:latin typeface="Times New Roman"/>
              <a:ea typeface="Times New Roman"/>
              <a:cs typeface="Times New Roman"/>
              <a:sym typeface="Times New Roman"/>
            </a:endParaRPr>
          </a:p>
        </p:txBody>
      </p:sp>
      <p:pic>
        <p:nvPicPr>
          <p:cNvPr id="348" name="Google Shape;348;p36"/>
          <p:cNvPicPr preferRelativeResize="0"/>
          <p:nvPr/>
        </p:nvPicPr>
        <p:blipFill rotWithShape="1">
          <a:blip r:embed="rId4">
            <a:alphaModFix/>
          </a:blip>
          <a:srcRect/>
          <a:stretch/>
        </p:blipFill>
        <p:spPr>
          <a:xfrm>
            <a:off x="1067700" y="2677362"/>
            <a:ext cx="472305" cy="473101"/>
          </a:xfrm>
          <a:prstGeom prst="rect">
            <a:avLst/>
          </a:prstGeom>
          <a:noFill/>
          <a:ln>
            <a:noFill/>
          </a:ln>
        </p:spPr>
      </p:pic>
      <p:pic>
        <p:nvPicPr>
          <p:cNvPr id="349" name="Google Shape;349;p36"/>
          <p:cNvPicPr preferRelativeResize="0"/>
          <p:nvPr/>
        </p:nvPicPr>
        <p:blipFill rotWithShape="1">
          <a:blip r:embed="rId5">
            <a:alphaModFix/>
          </a:blip>
          <a:srcRect/>
          <a:stretch/>
        </p:blipFill>
        <p:spPr>
          <a:xfrm>
            <a:off x="1882275" y="2688123"/>
            <a:ext cx="451587" cy="451587"/>
          </a:xfrm>
          <a:prstGeom prst="rect">
            <a:avLst/>
          </a:prstGeom>
          <a:noFill/>
          <a:ln>
            <a:noFill/>
          </a:ln>
        </p:spPr>
      </p:pic>
      <p:sp>
        <p:nvSpPr>
          <p:cNvPr id="350" name="Google Shape;350;p36"/>
          <p:cNvSpPr/>
          <p:nvPr/>
        </p:nvSpPr>
        <p:spPr>
          <a:xfrm>
            <a:off x="4677000" y="2603723"/>
            <a:ext cx="352800" cy="535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a:t>
            </a:r>
            <a:endParaRPr sz="2400" b="0" i="0" u="none" strike="noStrike" cap="none">
              <a:solidFill>
                <a:srgbClr val="000000"/>
              </a:solidFill>
              <a:latin typeface="Times New Roman"/>
              <a:ea typeface="Times New Roman"/>
              <a:cs typeface="Times New Roman"/>
              <a:sym typeface="Times New Roman"/>
            </a:endParaRPr>
          </a:p>
        </p:txBody>
      </p:sp>
      <p:grpSp>
        <p:nvGrpSpPr>
          <p:cNvPr id="351" name="Google Shape;351;p36"/>
          <p:cNvGrpSpPr/>
          <p:nvPr/>
        </p:nvGrpSpPr>
        <p:grpSpPr>
          <a:xfrm>
            <a:off x="3086313" y="2336688"/>
            <a:ext cx="1525413" cy="1146625"/>
            <a:chOff x="3303100" y="2527100"/>
            <a:chExt cx="1525413" cy="1146625"/>
          </a:xfrm>
        </p:grpSpPr>
        <p:sp>
          <p:nvSpPr>
            <p:cNvPr id="352" name="Google Shape;352;p36"/>
            <p:cNvSpPr/>
            <p:nvPr/>
          </p:nvSpPr>
          <p:spPr>
            <a:xfrm>
              <a:off x="3466813" y="2714775"/>
              <a:ext cx="13617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3" name="Google Shape;353;p36"/>
            <p:cNvPicPr preferRelativeResize="0"/>
            <p:nvPr/>
          </p:nvPicPr>
          <p:blipFill rotWithShape="1">
            <a:blip r:embed="rId6">
              <a:alphaModFix/>
            </a:blip>
            <a:srcRect r="24374"/>
            <a:stretch/>
          </p:blipFill>
          <p:spPr>
            <a:xfrm>
              <a:off x="3303100" y="2527100"/>
              <a:ext cx="1490665" cy="1146625"/>
            </a:xfrm>
            <a:prstGeom prst="rect">
              <a:avLst/>
            </a:prstGeom>
            <a:noFill/>
            <a:ln>
              <a:noFill/>
            </a:ln>
          </p:spPr>
        </p:pic>
      </p:grpSp>
      <p:grpSp>
        <p:nvGrpSpPr>
          <p:cNvPr id="354" name="Google Shape;354;p36"/>
          <p:cNvGrpSpPr/>
          <p:nvPr/>
        </p:nvGrpSpPr>
        <p:grpSpPr>
          <a:xfrm>
            <a:off x="5029788" y="2298000"/>
            <a:ext cx="1531188" cy="1146625"/>
            <a:chOff x="5888475" y="2497413"/>
            <a:chExt cx="1531188" cy="1146625"/>
          </a:xfrm>
        </p:grpSpPr>
        <p:sp>
          <p:nvSpPr>
            <p:cNvPr id="355" name="Google Shape;355;p36"/>
            <p:cNvSpPr/>
            <p:nvPr/>
          </p:nvSpPr>
          <p:spPr>
            <a:xfrm>
              <a:off x="6059463" y="2733675"/>
              <a:ext cx="1360200" cy="669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6" name="Google Shape;356;p36"/>
            <p:cNvGrpSpPr/>
            <p:nvPr/>
          </p:nvGrpSpPr>
          <p:grpSpPr>
            <a:xfrm>
              <a:off x="5888475" y="2497413"/>
              <a:ext cx="1490665" cy="1146625"/>
              <a:chOff x="5888475" y="2497413"/>
              <a:chExt cx="1490665" cy="1146625"/>
            </a:xfrm>
          </p:grpSpPr>
          <p:pic>
            <p:nvPicPr>
              <p:cNvPr id="357" name="Google Shape;357;p36"/>
              <p:cNvPicPr preferRelativeResize="0"/>
              <p:nvPr/>
            </p:nvPicPr>
            <p:blipFill rotWithShape="1">
              <a:blip r:embed="rId6">
                <a:alphaModFix/>
              </a:blip>
              <a:srcRect r="24374"/>
              <a:stretch/>
            </p:blipFill>
            <p:spPr>
              <a:xfrm>
                <a:off x="5888475" y="2497413"/>
                <a:ext cx="1490665" cy="1146625"/>
              </a:xfrm>
              <a:prstGeom prst="rect">
                <a:avLst/>
              </a:prstGeom>
              <a:noFill/>
              <a:ln>
                <a:noFill/>
              </a:ln>
            </p:spPr>
          </p:pic>
          <p:sp>
            <p:nvSpPr>
              <p:cNvPr id="358" name="Google Shape;358;p36"/>
              <p:cNvSpPr/>
              <p:nvPr/>
            </p:nvSpPr>
            <p:spPr>
              <a:xfrm>
                <a:off x="6498800" y="2663775"/>
                <a:ext cx="673500" cy="806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9" name="Google Shape;359;p36"/>
              <p:cNvPicPr preferRelativeResize="0"/>
              <p:nvPr/>
            </p:nvPicPr>
            <p:blipFill rotWithShape="1">
              <a:blip r:embed="rId5">
                <a:alphaModFix/>
              </a:blip>
              <a:srcRect/>
              <a:stretch/>
            </p:blipFill>
            <p:spPr>
              <a:xfrm>
                <a:off x="6548463" y="2779747"/>
                <a:ext cx="574175" cy="574175"/>
              </a:xfrm>
              <a:prstGeom prst="rect">
                <a:avLst/>
              </a:prstGeom>
              <a:noFill/>
              <a:ln>
                <a:noFill/>
              </a:ln>
            </p:spPr>
          </p:pic>
        </p:grpSp>
      </p:grpSp>
      <p:sp>
        <p:nvSpPr>
          <p:cNvPr id="360" name="Google Shape;360;p36"/>
          <p:cNvSpPr/>
          <p:nvPr/>
        </p:nvSpPr>
        <p:spPr>
          <a:xfrm>
            <a:off x="6503825" y="2057700"/>
            <a:ext cx="352800" cy="1627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a:t>
            </a:r>
            <a:endParaRPr sz="2400" b="0" i="0" u="none" strike="noStrike" cap="none">
              <a:solidFill>
                <a:srgbClr val="000000"/>
              </a:solidFill>
              <a:latin typeface="Times New Roman"/>
              <a:ea typeface="Times New Roman"/>
              <a:cs typeface="Times New Roman"/>
              <a:sym typeface="Times New Roman"/>
            </a:endParaRPr>
          </a:p>
        </p:txBody>
      </p:sp>
      <p:pic>
        <p:nvPicPr>
          <p:cNvPr id="361" name="Google Shape;361;p36"/>
          <p:cNvPicPr preferRelativeResize="0"/>
          <p:nvPr/>
        </p:nvPicPr>
        <p:blipFill rotWithShape="1">
          <a:blip r:embed="rId3">
            <a:alphaModFix/>
          </a:blip>
          <a:srcRect t="5926" r="83654"/>
          <a:stretch/>
        </p:blipFill>
        <p:spPr>
          <a:xfrm>
            <a:off x="7597025" y="2205613"/>
            <a:ext cx="1228049" cy="1437025"/>
          </a:xfrm>
          <a:prstGeom prst="rect">
            <a:avLst/>
          </a:prstGeom>
          <a:noFill/>
          <a:ln>
            <a:noFill/>
          </a:ln>
        </p:spPr>
      </p:pic>
      <p:sp>
        <p:nvSpPr>
          <p:cNvPr id="362" name="Google Shape;362;p36"/>
          <p:cNvSpPr/>
          <p:nvPr/>
        </p:nvSpPr>
        <p:spPr>
          <a:xfrm>
            <a:off x="7340100" y="2534950"/>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363" name="Google Shape;363;p36"/>
          <p:cNvPicPr preferRelativeResize="0"/>
          <p:nvPr/>
        </p:nvPicPr>
        <p:blipFill rotWithShape="1">
          <a:blip r:embed="rId3">
            <a:alphaModFix/>
          </a:blip>
          <a:srcRect l="3679" t="5926" r="90033"/>
          <a:stretch/>
        </p:blipFill>
        <p:spPr>
          <a:xfrm>
            <a:off x="6904254" y="2197438"/>
            <a:ext cx="472301" cy="1437025"/>
          </a:xfrm>
          <a:prstGeom prst="rect">
            <a:avLst/>
          </a:prstGeom>
          <a:noFill/>
          <a:ln>
            <a:noFill/>
          </a:ln>
        </p:spPr>
      </p:pic>
      <p:sp>
        <p:nvSpPr>
          <p:cNvPr id="364" name="Google Shape;364;p36"/>
          <p:cNvSpPr/>
          <p:nvPr/>
        </p:nvSpPr>
        <p:spPr>
          <a:xfrm>
            <a:off x="7815425" y="2687563"/>
            <a:ext cx="4515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Times New Roman"/>
                <a:ea typeface="Times New Roman"/>
                <a:cs typeface="Times New Roman"/>
                <a:sym typeface="Times New Roman"/>
              </a:rPr>
              <a:t>et</a:t>
            </a:r>
            <a:endParaRPr sz="1800" b="0" i="0" u="none" strike="noStrike" cap="none">
              <a:solidFill>
                <a:srgbClr val="000000"/>
              </a:solidFill>
              <a:latin typeface="Times New Roman"/>
              <a:ea typeface="Times New Roman"/>
              <a:cs typeface="Times New Roman"/>
              <a:sym typeface="Times New Roman"/>
            </a:endParaRPr>
          </a:p>
        </p:txBody>
      </p:sp>
      <p:pic>
        <p:nvPicPr>
          <p:cNvPr id="365" name="Google Shape;365;p36"/>
          <p:cNvPicPr preferRelativeResize="0"/>
          <p:nvPr/>
        </p:nvPicPr>
        <p:blipFill rotWithShape="1">
          <a:blip r:embed="rId4">
            <a:alphaModFix/>
          </a:blip>
          <a:srcRect/>
          <a:stretch/>
        </p:blipFill>
        <p:spPr>
          <a:xfrm>
            <a:off x="7376550" y="2648362"/>
            <a:ext cx="472305" cy="473101"/>
          </a:xfrm>
          <a:prstGeom prst="rect">
            <a:avLst/>
          </a:prstGeom>
          <a:noFill/>
          <a:ln>
            <a:noFill/>
          </a:ln>
        </p:spPr>
      </p:pic>
      <p:pic>
        <p:nvPicPr>
          <p:cNvPr id="366" name="Google Shape;366;p36"/>
          <p:cNvPicPr preferRelativeResize="0"/>
          <p:nvPr/>
        </p:nvPicPr>
        <p:blipFill rotWithShape="1">
          <a:blip r:embed="rId5">
            <a:alphaModFix/>
          </a:blip>
          <a:srcRect/>
          <a:stretch/>
        </p:blipFill>
        <p:spPr>
          <a:xfrm>
            <a:off x="8191125" y="2659123"/>
            <a:ext cx="451587" cy="451587"/>
          </a:xfrm>
          <a:prstGeom prst="rect">
            <a:avLst/>
          </a:prstGeom>
          <a:noFill/>
          <a:ln>
            <a:noFill/>
          </a:ln>
        </p:spPr>
      </p:pic>
      <p:sp>
        <p:nvSpPr>
          <p:cNvPr id="367" name="Google Shape;367;p36"/>
          <p:cNvSpPr/>
          <p:nvPr/>
        </p:nvSpPr>
        <p:spPr>
          <a:xfrm>
            <a:off x="6560975" y="2114063"/>
            <a:ext cx="2317800" cy="1541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
        <p:nvSpPr>
          <p:cNvPr id="368" name="Google Shape;368;p36"/>
          <p:cNvSpPr/>
          <p:nvPr/>
        </p:nvSpPr>
        <p:spPr>
          <a:xfrm>
            <a:off x="3086325" y="2153288"/>
            <a:ext cx="5715300" cy="1541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Arial"/>
                <a:ea typeface="Arial"/>
                <a:cs typeface="Arial"/>
                <a:sym typeface="Arial"/>
              </a:rPr>
              <a:t>  </a:t>
            </a: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7"/>
          <p:cNvSpPr txBox="1">
            <a:spLocks noGrp="1"/>
          </p:cNvSpPr>
          <p:nvPr>
            <p:ph type="title"/>
          </p:nvPr>
        </p:nvSpPr>
        <p:spPr>
          <a:xfrm>
            <a:off x="727800" y="5852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Probabilité “OU”</a:t>
            </a:r>
            <a:endParaRPr/>
          </a:p>
        </p:txBody>
      </p:sp>
      <p:pic>
        <p:nvPicPr>
          <p:cNvPr id="374" name="Google Shape;374;p37"/>
          <p:cNvPicPr preferRelativeResize="0"/>
          <p:nvPr/>
        </p:nvPicPr>
        <p:blipFill rotWithShape="1">
          <a:blip r:embed="rId3">
            <a:alphaModFix/>
          </a:blip>
          <a:srcRect t="5926" r="76935"/>
          <a:stretch/>
        </p:blipFill>
        <p:spPr>
          <a:xfrm>
            <a:off x="1288176" y="2234600"/>
            <a:ext cx="1732876" cy="1437025"/>
          </a:xfrm>
          <a:prstGeom prst="rect">
            <a:avLst/>
          </a:prstGeom>
          <a:noFill/>
          <a:ln>
            <a:noFill/>
          </a:ln>
        </p:spPr>
      </p:pic>
      <p:sp>
        <p:nvSpPr>
          <p:cNvPr id="375" name="Google Shape;375;p37"/>
          <p:cNvSpPr/>
          <p:nvPr/>
        </p:nvSpPr>
        <p:spPr>
          <a:xfrm>
            <a:off x="1031250" y="2563950"/>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376" name="Google Shape;376;p37"/>
          <p:cNvPicPr preferRelativeResize="0"/>
          <p:nvPr/>
        </p:nvPicPr>
        <p:blipFill rotWithShape="1">
          <a:blip r:embed="rId3">
            <a:alphaModFix/>
          </a:blip>
          <a:srcRect t="5926" r="90033"/>
          <a:stretch/>
        </p:blipFill>
        <p:spPr>
          <a:xfrm>
            <a:off x="318936" y="2226425"/>
            <a:ext cx="748774" cy="1437025"/>
          </a:xfrm>
          <a:prstGeom prst="rect">
            <a:avLst/>
          </a:prstGeom>
          <a:noFill/>
          <a:ln>
            <a:noFill/>
          </a:ln>
        </p:spPr>
      </p:pic>
      <p:sp>
        <p:nvSpPr>
          <p:cNvPr id="377" name="Google Shape;377;p37"/>
          <p:cNvSpPr/>
          <p:nvPr/>
        </p:nvSpPr>
        <p:spPr>
          <a:xfrm>
            <a:off x="1506575" y="2716563"/>
            <a:ext cx="4515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378" name="Google Shape;378;p37"/>
          <p:cNvPicPr preferRelativeResize="0"/>
          <p:nvPr/>
        </p:nvPicPr>
        <p:blipFill rotWithShape="1">
          <a:blip r:embed="rId4">
            <a:alphaModFix/>
          </a:blip>
          <a:srcRect/>
          <a:stretch/>
        </p:blipFill>
        <p:spPr>
          <a:xfrm>
            <a:off x="1067700" y="2677362"/>
            <a:ext cx="472305" cy="473101"/>
          </a:xfrm>
          <a:prstGeom prst="rect">
            <a:avLst/>
          </a:prstGeom>
          <a:noFill/>
          <a:ln>
            <a:noFill/>
          </a:ln>
        </p:spPr>
      </p:pic>
      <p:pic>
        <p:nvPicPr>
          <p:cNvPr id="379" name="Google Shape;379;p37"/>
          <p:cNvPicPr preferRelativeResize="0"/>
          <p:nvPr/>
        </p:nvPicPr>
        <p:blipFill rotWithShape="1">
          <a:blip r:embed="rId5">
            <a:alphaModFix/>
          </a:blip>
          <a:srcRect/>
          <a:stretch/>
        </p:blipFill>
        <p:spPr>
          <a:xfrm>
            <a:off x="1882275" y="2688123"/>
            <a:ext cx="451587" cy="451587"/>
          </a:xfrm>
          <a:prstGeom prst="rect">
            <a:avLst/>
          </a:prstGeom>
          <a:noFill/>
          <a:ln>
            <a:noFill/>
          </a:ln>
        </p:spPr>
      </p:pic>
      <p:sp>
        <p:nvSpPr>
          <p:cNvPr id="380" name="Google Shape;380;p37"/>
          <p:cNvSpPr/>
          <p:nvPr/>
        </p:nvSpPr>
        <p:spPr>
          <a:xfrm>
            <a:off x="4677000" y="2603723"/>
            <a:ext cx="352800" cy="535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a:t>
            </a:r>
            <a:endParaRPr sz="2400" b="0" i="0" u="none" strike="noStrike" cap="none">
              <a:solidFill>
                <a:srgbClr val="000000"/>
              </a:solidFill>
              <a:latin typeface="Times New Roman"/>
              <a:ea typeface="Times New Roman"/>
              <a:cs typeface="Times New Roman"/>
              <a:sym typeface="Times New Roman"/>
            </a:endParaRPr>
          </a:p>
        </p:txBody>
      </p:sp>
      <p:grpSp>
        <p:nvGrpSpPr>
          <p:cNvPr id="381" name="Google Shape;381;p37"/>
          <p:cNvGrpSpPr/>
          <p:nvPr/>
        </p:nvGrpSpPr>
        <p:grpSpPr>
          <a:xfrm>
            <a:off x="3086313" y="2336688"/>
            <a:ext cx="1525413" cy="1146625"/>
            <a:chOff x="3303100" y="2527100"/>
            <a:chExt cx="1525413" cy="1146625"/>
          </a:xfrm>
        </p:grpSpPr>
        <p:sp>
          <p:nvSpPr>
            <p:cNvPr id="382" name="Google Shape;382;p37"/>
            <p:cNvSpPr/>
            <p:nvPr/>
          </p:nvSpPr>
          <p:spPr>
            <a:xfrm>
              <a:off x="3466813" y="2714775"/>
              <a:ext cx="13617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3" name="Google Shape;383;p37"/>
            <p:cNvPicPr preferRelativeResize="0"/>
            <p:nvPr/>
          </p:nvPicPr>
          <p:blipFill rotWithShape="1">
            <a:blip r:embed="rId6">
              <a:alphaModFix/>
            </a:blip>
            <a:srcRect r="24374"/>
            <a:stretch/>
          </p:blipFill>
          <p:spPr>
            <a:xfrm>
              <a:off x="3303100" y="2527100"/>
              <a:ext cx="1490665" cy="1146625"/>
            </a:xfrm>
            <a:prstGeom prst="rect">
              <a:avLst/>
            </a:prstGeom>
            <a:noFill/>
            <a:ln>
              <a:noFill/>
            </a:ln>
          </p:spPr>
        </p:pic>
      </p:grpSp>
      <p:grpSp>
        <p:nvGrpSpPr>
          <p:cNvPr id="384" name="Google Shape;384;p37"/>
          <p:cNvGrpSpPr/>
          <p:nvPr/>
        </p:nvGrpSpPr>
        <p:grpSpPr>
          <a:xfrm>
            <a:off x="5029788" y="2298000"/>
            <a:ext cx="1531188" cy="1146625"/>
            <a:chOff x="5888475" y="2497413"/>
            <a:chExt cx="1531188" cy="1146625"/>
          </a:xfrm>
        </p:grpSpPr>
        <p:sp>
          <p:nvSpPr>
            <p:cNvPr id="385" name="Google Shape;385;p37"/>
            <p:cNvSpPr/>
            <p:nvPr/>
          </p:nvSpPr>
          <p:spPr>
            <a:xfrm>
              <a:off x="6059463" y="2733675"/>
              <a:ext cx="1360200" cy="669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6" name="Google Shape;386;p37"/>
            <p:cNvGrpSpPr/>
            <p:nvPr/>
          </p:nvGrpSpPr>
          <p:grpSpPr>
            <a:xfrm>
              <a:off x="5888475" y="2497413"/>
              <a:ext cx="1490665" cy="1146625"/>
              <a:chOff x="5888475" y="2497413"/>
              <a:chExt cx="1490665" cy="1146625"/>
            </a:xfrm>
          </p:grpSpPr>
          <p:pic>
            <p:nvPicPr>
              <p:cNvPr id="387" name="Google Shape;387;p37"/>
              <p:cNvPicPr preferRelativeResize="0"/>
              <p:nvPr/>
            </p:nvPicPr>
            <p:blipFill rotWithShape="1">
              <a:blip r:embed="rId6">
                <a:alphaModFix/>
              </a:blip>
              <a:srcRect r="24374"/>
              <a:stretch/>
            </p:blipFill>
            <p:spPr>
              <a:xfrm>
                <a:off x="5888475" y="2497413"/>
                <a:ext cx="1490665" cy="1146625"/>
              </a:xfrm>
              <a:prstGeom prst="rect">
                <a:avLst/>
              </a:prstGeom>
              <a:noFill/>
              <a:ln>
                <a:noFill/>
              </a:ln>
            </p:spPr>
          </p:pic>
          <p:sp>
            <p:nvSpPr>
              <p:cNvPr id="388" name="Google Shape;388;p37"/>
              <p:cNvSpPr/>
              <p:nvPr/>
            </p:nvSpPr>
            <p:spPr>
              <a:xfrm>
                <a:off x="6498800" y="2663775"/>
                <a:ext cx="673500" cy="806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9" name="Google Shape;389;p37"/>
              <p:cNvPicPr preferRelativeResize="0"/>
              <p:nvPr/>
            </p:nvPicPr>
            <p:blipFill rotWithShape="1">
              <a:blip r:embed="rId5">
                <a:alphaModFix/>
              </a:blip>
              <a:srcRect/>
              <a:stretch/>
            </p:blipFill>
            <p:spPr>
              <a:xfrm>
                <a:off x="6548463" y="2779747"/>
                <a:ext cx="574175" cy="574175"/>
              </a:xfrm>
              <a:prstGeom prst="rect">
                <a:avLst/>
              </a:prstGeom>
              <a:noFill/>
              <a:ln>
                <a:noFill/>
              </a:ln>
            </p:spPr>
          </p:pic>
        </p:grpSp>
      </p:grpSp>
      <p:sp>
        <p:nvSpPr>
          <p:cNvPr id="390" name="Google Shape;390;p37"/>
          <p:cNvSpPr/>
          <p:nvPr/>
        </p:nvSpPr>
        <p:spPr>
          <a:xfrm>
            <a:off x="6503825" y="2057700"/>
            <a:ext cx="352800" cy="1627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a:t>
            </a:r>
            <a:endParaRPr sz="2400" b="0" i="0" u="none" strike="noStrike" cap="none">
              <a:solidFill>
                <a:srgbClr val="000000"/>
              </a:solidFill>
              <a:latin typeface="Times New Roman"/>
              <a:ea typeface="Times New Roman"/>
              <a:cs typeface="Times New Roman"/>
              <a:sym typeface="Times New Roman"/>
            </a:endParaRPr>
          </a:p>
        </p:txBody>
      </p:sp>
      <p:pic>
        <p:nvPicPr>
          <p:cNvPr id="391" name="Google Shape;391;p37"/>
          <p:cNvPicPr preferRelativeResize="0"/>
          <p:nvPr/>
        </p:nvPicPr>
        <p:blipFill rotWithShape="1">
          <a:blip r:embed="rId3">
            <a:alphaModFix/>
          </a:blip>
          <a:srcRect t="5926" r="83654"/>
          <a:stretch/>
        </p:blipFill>
        <p:spPr>
          <a:xfrm>
            <a:off x="7597025" y="2205613"/>
            <a:ext cx="1228049" cy="1437025"/>
          </a:xfrm>
          <a:prstGeom prst="rect">
            <a:avLst/>
          </a:prstGeom>
          <a:noFill/>
          <a:ln>
            <a:noFill/>
          </a:ln>
        </p:spPr>
      </p:pic>
      <p:sp>
        <p:nvSpPr>
          <p:cNvPr id="392" name="Google Shape;392;p37"/>
          <p:cNvSpPr/>
          <p:nvPr/>
        </p:nvSpPr>
        <p:spPr>
          <a:xfrm>
            <a:off x="7340100" y="2534950"/>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393" name="Google Shape;393;p37"/>
          <p:cNvPicPr preferRelativeResize="0"/>
          <p:nvPr/>
        </p:nvPicPr>
        <p:blipFill rotWithShape="1">
          <a:blip r:embed="rId3">
            <a:alphaModFix/>
          </a:blip>
          <a:srcRect l="3679" t="5926" r="90033"/>
          <a:stretch/>
        </p:blipFill>
        <p:spPr>
          <a:xfrm>
            <a:off x="6904254" y="2197438"/>
            <a:ext cx="472301" cy="1437025"/>
          </a:xfrm>
          <a:prstGeom prst="rect">
            <a:avLst/>
          </a:prstGeom>
          <a:noFill/>
          <a:ln>
            <a:noFill/>
          </a:ln>
        </p:spPr>
      </p:pic>
      <p:sp>
        <p:nvSpPr>
          <p:cNvPr id="394" name="Google Shape;394;p37"/>
          <p:cNvSpPr/>
          <p:nvPr/>
        </p:nvSpPr>
        <p:spPr>
          <a:xfrm>
            <a:off x="7815425" y="2687563"/>
            <a:ext cx="4515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Times New Roman"/>
                <a:ea typeface="Times New Roman"/>
                <a:cs typeface="Times New Roman"/>
                <a:sym typeface="Times New Roman"/>
              </a:rPr>
              <a:t>et</a:t>
            </a:r>
            <a:endParaRPr sz="1800" b="0" i="0" u="none" strike="noStrike" cap="none">
              <a:solidFill>
                <a:srgbClr val="000000"/>
              </a:solidFill>
              <a:latin typeface="Times New Roman"/>
              <a:ea typeface="Times New Roman"/>
              <a:cs typeface="Times New Roman"/>
              <a:sym typeface="Times New Roman"/>
            </a:endParaRPr>
          </a:p>
        </p:txBody>
      </p:sp>
      <p:pic>
        <p:nvPicPr>
          <p:cNvPr id="395" name="Google Shape;395;p37"/>
          <p:cNvPicPr preferRelativeResize="0"/>
          <p:nvPr/>
        </p:nvPicPr>
        <p:blipFill rotWithShape="1">
          <a:blip r:embed="rId4">
            <a:alphaModFix/>
          </a:blip>
          <a:srcRect/>
          <a:stretch/>
        </p:blipFill>
        <p:spPr>
          <a:xfrm>
            <a:off x="7376550" y="2648362"/>
            <a:ext cx="472305" cy="473101"/>
          </a:xfrm>
          <a:prstGeom prst="rect">
            <a:avLst/>
          </a:prstGeom>
          <a:noFill/>
          <a:ln>
            <a:noFill/>
          </a:ln>
        </p:spPr>
      </p:pic>
      <p:pic>
        <p:nvPicPr>
          <p:cNvPr id="396" name="Google Shape;396;p37"/>
          <p:cNvPicPr preferRelativeResize="0"/>
          <p:nvPr/>
        </p:nvPicPr>
        <p:blipFill rotWithShape="1">
          <a:blip r:embed="rId5">
            <a:alphaModFix/>
          </a:blip>
          <a:srcRect/>
          <a:stretch/>
        </p:blipFill>
        <p:spPr>
          <a:xfrm>
            <a:off x="8191125" y="2659123"/>
            <a:ext cx="451587" cy="451587"/>
          </a:xfrm>
          <a:prstGeom prst="rect">
            <a:avLst/>
          </a:prstGeom>
          <a:noFill/>
          <a:ln>
            <a:noFill/>
          </a:ln>
        </p:spPr>
      </p:pic>
      <p:sp>
        <p:nvSpPr>
          <p:cNvPr id="397" name="Google Shape;397;p37"/>
          <p:cNvSpPr/>
          <p:nvPr/>
        </p:nvSpPr>
        <p:spPr>
          <a:xfrm>
            <a:off x="6560975" y="2114063"/>
            <a:ext cx="2317800" cy="1541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
        <p:nvSpPr>
          <p:cNvPr id="398" name="Google Shape;398;p37"/>
          <p:cNvSpPr/>
          <p:nvPr/>
        </p:nvSpPr>
        <p:spPr>
          <a:xfrm>
            <a:off x="3086325" y="2153288"/>
            <a:ext cx="5715300" cy="1541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Arial"/>
                <a:ea typeface="Arial"/>
                <a:cs typeface="Arial"/>
                <a:sym typeface="Arial"/>
              </a:rPr>
              <a:t>  </a:t>
            </a: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title"/>
          </p:nvPr>
        </p:nvSpPr>
        <p:spPr>
          <a:xfrm>
            <a:off x="727800" y="5852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“OU” - Diagramme</a:t>
            </a:r>
            <a:endParaRPr/>
          </a:p>
        </p:txBody>
      </p:sp>
      <p:grpSp>
        <p:nvGrpSpPr>
          <p:cNvPr id="404" name="Google Shape;404;p38"/>
          <p:cNvGrpSpPr/>
          <p:nvPr/>
        </p:nvGrpSpPr>
        <p:grpSpPr>
          <a:xfrm>
            <a:off x="2679061" y="3586775"/>
            <a:ext cx="3785889" cy="1541700"/>
            <a:chOff x="228811" y="3480650"/>
            <a:chExt cx="3785889" cy="1541700"/>
          </a:xfrm>
        </p:grpSpPr>
        <p:pic>
          <p:nvPicPr>
            <p:cNvPr id="405" name="Google Shape;405;p38"/>
            <p:cNvPicPr preferRelativeResize="0"/>
            <p:nvPr/>
          </p:nvPicPr>
          <p:blipFill rotWithShape="1">
            <a:blip r:embed="rId3">
              <a:alphaModFix/>
            </a:blip>
            <a:srcRect t="5926" r="76935"/>
            <a:stretch/>
          </p:blipFill>
          <p:spPr>
            <a:xfrm>
              <a:off x="1198051" y="3561950"/>
              <a:ext cx="1732876" cy="1437025"/>
            </a:xfrm>
            <a:prstGeom prst="rect">
              <a:avLst/>
            </a:prstGeom>
            <a:noFill/>
            <a:ln>
              <a:noFill/>
            </a:ln>
          </p:spPr>
        </p:pic>
        <p:sp>
          <p:nvSpPr>
            <p:cNvPr id="406" name="Google Shape;406;p38"/>
            <p:cNvSpPr/>
            <p:nvPr/>
          </p:nvSpPr>
          <p:spPr>
            <a:xfrm>
              <a:off x="941125" y="3891300"/>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407" name="Google Shape;407;p38"/>
            <p:cNvPicPr preferRelativeResize="0"/>
            <p:nvPr/>
          </p:nvPicPr>
          <p:blipFill rotWithShape="1">
            <a:blip r:embed="rId3">
              <a:alphaModFix/>
            </a:blip>
            <a:srcRect t="5926" r="90033"/>
            <a:stretch/>
          </p:blipFill>
          <p:spPr>
            <a:xfrm>
              <a:off x="228811" y="3553775"/>
              <a:ext cx="748774" cy="1437025"/>
            </a:xfrm>
            <a:prstGeom prst="rect">
              <a:avLst/>
            </a:prstGeom>
            <a:noFill/>
            <a:ln>
              <a:noFill/>
            </a:ln>
          </p:spPr>
        </p:pic>
        <p:sp>
          <p:nvSpPr>
            <p:cNvPr id="408" name="Google Shape;408;p38"/>
            <p:cNvSpPr/>
            <p:nvPr/>
          </p:nvSpPr>
          <p:spPr>
            <a:xfrm>
              <a:off x="1416450" y="4043913"/>
              <a:ext cx="4515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409" name="Google Shape;409;p38"/>
            <p:cNvPicPr preferRelativeResize="0"/>
            <p:nvPr/>
          </p:nvPicPr>
          <p:blipFill rotWithShape="1">
            <a:blip r:embed="rId4">
              <a:alphaModFix/>
            </a:blip>
            <a:srcRect/>
            <a:stretch/>
          </p:blipFill>
          <p:spPr>
            <a:xfrm>
              <a:off x="977575" y="4004712"/>
              <a:ext cx="472305" cy="473101"/>
            </a:xfrm>
            <a:prstGeom prst="rect">
              <a:avLst/>
            </a:prstGeom>
            <a:noFill/>
            <a:ln>
              <a:noFill/>
            </a:ln>
          </p:spPr>
        </p:pic>
        <p:pic>
          <p:nvPicPr>
            <p:cNvPr id="410" name="Google Shape;410;p38"/>
            <p:cNvPicPr preferRelativeResize="0"/>
            <p:nvPr/>
          </p:nvPicPr>
          <p:blipFill rotWithShape="1">
            <a:blip r:embed="rId5">
              <a:alphaModFix/>
            </a:blip>
            <a:srcRect/>
            <a:stretch/>
          </p:blipFill>
          <p:spPr>
            <a:xfrm>
              <a:off x="1792150" y="4015473"/>
              <a:ext cx="451587" cy="451587"/>
            </a:xfrm>
            <a:prstGeom prst="rect">
              <a:avLst/>
            </a:prstGeom>
            <a:noFill/>
            <a:ln>
              <a:noFill/>
            </a:ln>
          </p:spPr>
        </p:pic>
        <p:sp>
          <p:nvSpPr>
            <p:cNvPr id="411" name="Google Shape;411;p38"/>
            <p:cNvSpPr/>
            <p:nvPr/>
          </p:nvSpPr>
          <p:spPr>
            <a:xfrm>
              <a:off x="2996200" y="3480650"/>
              <a:ext cx="1018500" cy="1541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Arial"/>
                  <a:ea typeface="Arial"/>
                  <a:cs typeface="Arial"/>
                  <a:sym typeface="Arial"/>
                </a:rPr>
                <a:t>  </a:t>
              </a: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grpSp>
      <p:sp>
        <p:nvSpPr>
          <p:cNvPr id="412" name="Google Shape;412;p38"/>
          <p:cNvSpPr/>
          <p:nvPr/>
        </p:nvSpPr>
        <p:spPr>
          <a:xfrm>
            <a:off x="509900" y="1575825"/>
            <a:ext cx="3611400" cy="21441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38"/>
          <p:cNvSpPr txBox="1"/>
          <p:nvPr/>
        </p:nvSpPr>
        <p:spPr>
          <a:xfrm>
            <a:off x="509900" y="1638904"/>
            <a:ext cx="3270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222222"/>
                </a:solidFill>
                <a:highlight>
                  <a:srgbClr val="FFFFFF"/>
                </a:highlight>
                <a:latin typeface="Times New Roman"/>
                <a:ea typeface="Times New Roman"/>
                <a:cs typeface="Times New Roman"/>
                <a:sym typeface="Times New Roman"/>
              </a:rPr>
              <a:t>Ω</a:t>
            </a:r>
            <a:endParaRPr sz="3600" b="0" i="0" u="none" strike="noStrike" cap="none">
              <a:solidFill>
                <a:srgbClr val="000000"/>
              </a:solidFill>
              <a:latin typeface="Lato"/>
              <a:ea typeface="Lato"/>
              <a:cs typeface="Lato"/>
              <a:sym typeface="Lato"/>
            </a:endParaRPr>
          </a:p>
        </p:txBody>
      </p:sp>
      <p:sp>
        <p:nvSpPr>
          <p:cNvPr id="414" name="Google Shape;414;p38"/>
          <p:cNvSpPr/>
          <p:nvPr/>
        </p:nvSpPr>
        <p:spPr>
          <a:xfrm>
            <a:off x="1252341" y="2126319"/>
            <a:ext cx="1008000" cy="878400"/>
          </a:xfrm>
          <a:prstGeom prst="ellipse">
            <a:avLst/>
          </a:prstGeom>
          <a:solidFill>
            <a:srgbClr val="F4CC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a:t>
            </a:r>
            <a:endParaRPr sz="1000" b="0" i="0" u="none" strike="noStrike" cap="none">
              <a:solidFill>
                <a:srgbClr val="000000"/>
              </a:solidFill>
              <a:latin typeface="Montserrat"/>
              <a:ea typeface="Montserrat"/>
              <a:cs typeface="Montserrat"/>
              <a:sym typeface="Montserrat"/>
            </a:endParaRPr>
          </a:p>
        </p:txBody>
      </p:sp>
      <p:sp>
        <p:nvSpPr>
          <p:cNvPr id="415" name="Google Shape;415;p38"/>
          <p:cNvSpPr/>
          <p:nvPr/>
        </p:nvSpPr>
        <p:spPr>
          <a:xfrm>
            <a:off x="2436442" y="2126319"/>
            <a:ext cx="1008000" cy="878400"/>
          </a:xfrm>
          <a:prstGeom prst="ellipse">
            <a:avLst/>
          </a:prstGeom>
          <a:solidFill>
            <a:srgbClr val="F4CC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fr" sz="1000" b="0" i="0" u="none" strike="noStrike" cap="none">
                <a:solidFill>
                  <a:srgbClr val="000000"/>
                </a:solidFill>
                <a:latin typeface="Montserrat"/>
                <a:ea typeface="Montserrat"/>
                <a:cs typeface="Montserrat"/>
                <a:sym typeface="Montserrat"/>
              </a:rPr>
              <a:t>Ceux qui utilisent Emacs</a:t>
            </a:r>
            <a:endParaRPr sz="1000" b="0" i="0" u="none" strike="noStrike" cap="none">
              <a:solidFill>
                <a:srgbClr val="000000"/>
              </a:solidFill>
              <a:latin typeface="Montserrat"/>
              <a:ea typeface="Montserrat"/>
              <a:cs typeface="Montserrat"/>
              <a:sym typeface="Montserrat"/>
            </a:endParaRPr>
          </a:p>
        </p:txBody>
      </p:sp>
      <p:sp>
        <p:nvSpPr>
          <p:cNvPr id="416" name="Google Shape;416;p38"/>
          <p:cNvSpPr txBox="1"/>
          <p:nvPr/>
        </p:nvSpPr>
        <p:spPr>
          <a:xfrm>
            <a:off x="1672103" y="3134650"/>
            <a:ext cx="1287000" cy="32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n’utilisent ni Vim ni Emacs</a:t>
            </a:r>
            <a:endParaRPr sz="1000" b="0" i="0" u="none" strike="noStrike" cap="none">
              <a:solidFill>
                <a:srgbClr val="000000"/>
              </a:solidFill>
              <a:latin typeface="Montserrat"/>
              <a:ea typeface="Montserrat"/>
              <a:cs typeface="Montserrat"/>
              <a:sym typeface="Montserrat"/>
            </a:endParaRPr>
          </a:p>
        </p:txBody>
      </p:sp>
      <p:sp>
        <p:nvSpPr>
          <p:cNvPr id="417" name="Google Shape;417;p38"/>
          <p:cNvSpPr/>
          <p:nvPr/>
        </p:nvSpPr>
        <p:spPr>
          <a:xfrm>
            <a:off x="4626600" y="1575825"/>
            <a:ext cx="4104300" cy="22857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38"/>
          <p:cNvSpPr txBox="1"/>
          <p:nvPr/>
        </p:nvSpPr>
        <p:spPr>
          <a:xfrm>
            <a:off x="4660489" y="1632263"/>
            <a:ext cx="371400" cy="35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222222"/>
                </a:solidFill>
                <a:highlight>
                  <a:srgbClr val="FFFFFF"/>
                </a:highlight>
                <a:latin typeface="Times New Roman"/>
                <a:ea typeface="Times New Roman"/>
                <a:cs typeface="Times New Roman"/>
                <a:sym typeface="Times New Roman"/>
              </a:rPr>
              <a:t>Ω</a:t>
            </a:r>
            <a:endParaRPr sz="3600" b="0" i="0" u="none" strike="noStrike" cap="none">
              <a:solidFill>
                <a:srgbClr val="000000"/>
              </a:solidFill>
              <a:latin typeface="Lato"/>
              <a:ea typeface="Lato"/>
              <a:cs typeface="Lato"/>
              <a:sym typeface="Lato"/>
            </a:endParaRPr>
          </a:p>
        </p:txBody>
      </p:sp>
      <p:sp>
        <p:nvSpPr>
          <p:cNvPr id="419" name="Google Shape;419;p38"/>
          <p:cNvSpPr txBox="1"/>
          <p:nvPr/>
        </p:nvSpPr>
        <p:spPr>
          <a:xfrm>
            <a:off x="6039135" y="3238075"/>
            <a:ext cx="1347600" cy="35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n’utilisent ni Vim ni Emacs</a:t>
            </a:r>
            <a:endParaRPr sz="1000" b="0" i="0" u="none" strike="noStrike" cap="none">
              <a:solidFill>
                <a:srgbClr val="000000"/>
              </a:solidFill>
              <a:latin typeface="Montserrat"/>
              <a:ea typeface="Montserrat"/>
              <a:cs typeface="Montserrat"/>
              <a:sym typeface="Montserrat"/>
            </a:endParaRPr>
          </a:p>
        </p:txBody>
      </p:sp>
      <p:sp>
        <p:nvSpPr>
          <p:cNvPr id="420" name="Google Shape;420;p38"/>
          <p:cNvSpPr/>
          <p:nvPr/>
        </p:nvSpPr>
        <p:spPr>
          <a:xfrm>
            <a:off x="5658362" y="2190023"/>
            <a:ext cx="1145400" cy="979800"/>
          </a:xfrm>
          <a:prstGeom prst="ellipse">
            <a:avLst/>
          </a:prstGeom>
          <a:solidFill>
            <a:srgbClr val="F4CC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a:t>
            </a:r>
            <a:endParaRPr sz="1000" b="0" i="0" u="none" strike="noStrike" cap="none">
              <a:solidFill>
                <a:srgbClr val="000000"/>
              </a:solidFill>
              <a:latin typeface="Montserrat"/>
              <a:ea typeface="Montserrat"/>
              <a:cs typeface="Montserrat"/>
              <a:sym typeface="Montserrat"/>
            </a:endParaRPr>
          </a:p>
        </p:txBody>
      </p:sp>
      <p:sp>
        <p:nvSpPr>
          <p:cNvPr id="421" name="Google Shape;421;p38"/>
          <p:cNvSpPr/>
          <p:nvPr/>
        </p:nvSpPr>
        <p:spPr>
          <a:xfrm>
            <a:off x="6615807" y="2190023"/>
            <a:ext cx="1145400" cy="979800"/>
          </a:xfrm>
          <a:prstGeom prst="ellipse">
            <a:avLst/>
          </a:prstGeom>
          <a:solidFill>
            <a:srgbClr val="F4CC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Emacs</a:t>
            </a:r>
            <a:endParaRPr sz="1000" b="0" i="0" u="none" strike="noStrike" cap="none">
              <a:solidFill>
                <a:srgbClr val="000000"/>
              </a:solidFill>
              <a:latin typeface="Montserrat"/>
              <a:ea typeface="Montserrat"/>
              <a:cs typeface="Montserrat"/>
              <a:sym typeface="Montserrat"/>
            </a:endParaRPr>
          </a:p>
        </p:txBody>
      </p:sp>
      <p:sp>
        <p:nvSpPr>
          <p:cNvPr id="422" name="Google Shape;422;p38"/>
          <p:cNvSpPr/>
          <p:nvPr/>
        </p:nvSpPr>
        <p:spPr>
          <a:xfrm>
            <a:off x="6621196" y="2414093"/>
            <a:ext cx="183491" cy="537031"/>
          </a:xfrm>
          <a:custGeom>
            <a:avLst/>
            <a:gdLst/>
            <a:ahLst/>
            <a:cxnLst/>
            <a:rect l="l" t="t" r="r" b="b"/>
            <a:pathLst>
              <a:path w="10835" h="29354" extrusionOk="0">
                <a:moveTo>
                  <a:pt x="5417" y="0"/>
                </a:moveTo>
                <a:lnTo>
                  <a:pt x="3780" y="2331"/>
                </a:lnTo>
                <a:lnTo>
                  <a:pt x="1575" y="6362"/>
                </a:lnTo>
                <a:lnTo>
                  <a:pt x="378" y="10394"/>
                </a:lnTo>
                <a:lnTo>
                  <a:pt x="0" y="13921"/>
                </a:lnTo>
                <a:lnTo>
                  <a:pt x="252" y="18583"/>
                </a:lnTo>
                <a:lnTo>
                  <a:pt x="1197" y="22236"/>
                </a:lnTo>
                <a:lnTo>
                  <a:pt x="3024" y="26079"/>
                </a:lnTo>
                <a:lnTo>
                  <a:pt x="5417" y="29354"/>
                </a:lnTo>
                <a:lnTo>
                  <a:pt x="7433" y="26393"/>
                </a:lnTo>
                <a:lnTo>
                  <a:pt x="9386" y="22740"/>
                </a:lnTo>
                <a:lnTo>
                  <a:pt x="10835" y="16252"/>
                </a:lnTo>
                <a:lnTo>
                  <a:pt x="10583" y="11591"/>
                </a:lnTo>
                <a:lnTo>
                  <a:pt x="9071" y="5921"/>
                </a:lnTo>
                <a:lnTo>
                  <a:pt x="7937" y="3528"/>
                </a:lnTo>
                <a:close/>
              </a:path>
            </a:pathLst>
          </a:custGeom>
          <a:solidFill>
            <a:srgbClr val="FFFFFF"/>
          </a:solidFill>
          <a:ln w="9525" cap="flat" cmpd="sng">
            <a:solidFill>
              <a:schemeClr val="dk2"/>
            </a:solidFill>
            <a:prstDash val="solid"/>
            <a:round/>
            <a:headEnd type="none" w="sm" len="sm"/>
            <a:tailEnd type="none" w="sm" len="sm"/>
          </a:ln>
        </p:spPr>
      </p:sp>
      <p:cxnSp>
        <p:nvCxnSpPr>
          <p:cNvPr id="423" name="Google Shape;423;p38"/>
          <p:cNvCxnSpPr/>
          <p:nvPr/>
        </p:nvCxnSpPr>
        <p:spPr>
          <a:xfrm flipH="1">
            <a:off x="6698766" y="2161499"/>
            <a:ext cx="7800" cy="475500"/>
          </a:xfrm>
          <a:prstGeom prst="straightConnector1">
            <a:avLst/>
          </a:prstGeom>
          <a:noFill/>
          <a:ln w="9525" cap="flat" cmpd="sng">
            <a:solidFill>
              <a:schemeClr val="dk2"/>
            </a:solidFill>
            <a:prstDash val="solid"/>
            <a:round/>
            <a:headEnd type="none" w="sm" len="sm"/>
            <a:tailEnd type="triangle" w="med" len="med"/>
          </a:ln>
        </p:spPr>
      </p:cxnSp>
      <p:sp>
        <p:nvSpPr>
          <p:cNvPr id="424" name="Google Shape;424;p38"/>
          <p:cNvSpPr txBox="1"/>
          <p:nvPr/>
        </p:nvSpPr>
        <p:spPr>
          <a:xfrm>
            <a:off x="6165216" y="1708674"/>
            <a:ext cx="1074900" cy="35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 et Emacs</a:t>
            </a:r>
            <a:endParaRPr sz="1000" b="0" i="0" u="none" strike="noStrike" cap="none">
              <a:solidFill>
                <a:srgbClr val="000000"/>
              </a:solidFill>
              <a:latin typeface="Montserrat"/>
              <a:ea typeface="Montserrat"/>
              <a:cs typeface="Montserrat"/>
              <a:sym typeface="Montserrat"/>
            </a:endParaRPr>
          </a:p>
        </p:txBody>
      </p:sp>
      <p:sp>
        <p:nvSpPr>
          <p:cNvPr id="425" name="Google Shape;425;p38"/>
          <p:cNvSpPr/>
          <p:nvPr/>
        </p:nvSpPr>
        <p:spPr>
          <a:xfrm>
            <a:off x="5658351" y="2190025"/>
            <a:ext cx="1145400" cy="979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sp>
        <p:nvSpPr>
          <p:cNvPr id="426" name="Google Shape;426;p38"/>
          <p:cNvSpPr txBox="1"/>
          <p:nvPr/>
        </p:nvSpPr>
        <p:spPr>
          <a:xfrm>
            <a:off x="836900" y="1274963"/>
            <a:ext cx="2914800" cy="2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Lato"/>
                <a:ea typeface="Lato"/>
                <a:cs typeface="Lato"/>
                <a:sym typeface="Lato"/>
              </a:rPr>
              <a:t>Incompatible</a:t>
            </a:r>
            <a:endParaRPr sz="1400" b="0" i="0" u="none" strike="noStrike" cap="none">
              <a:solidFill>
                <a:srgbClr val="000000"/>
              </a:solidFill>
              <a:latin typeface="Lato"/>
              <a:ea typeface="Lato"/>
              <a:cs typeface="Lato"/>
              <a:sym typeface="Lato"/>
            </a:endParaRPr>
          </a:p>
        </p:txBody>
      </p:sp>
      <p:sp>
        <p:nvSpPr>
          <p:cNvPr id="427" name="Google Shape;427;p38"/>
          <p:cNvSpPr txBox="1"/>
          <p:nvPr/>
        </p:nvSpPr>
        <p:spPr>
          <a:xfrm>
            <a:off x="5269025" y="1274963"/>
            <a:ext cx="2914800" cy="2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Lato"/>
                <a:ea typeface="Lato"/>
                <a:cs typeface="Lato"/>
                <a:sym typeface="Lato"/>
              </a:rPr>
              <a:t>Compatible</a:t>
            </a:r>
            <a:endParaRPr sz="1400" b="0" i="0" u="none" strike="noStrike" cap="none">
              <a:solidFill>
                <a:srgbClr val="000000"/>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9"/>
          <p:cNvSpPr txBox="1">
            <a:spLocks noGrp="1"/>
          </p:cNvSpPr>
          <p:nvPr>
            <p:ph type="title"/>
          </p:nvPr>
        </p:nvSpPr>
        <p:spPr>
          <a:xfrm>
            <a:off x="727800" y="5852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Probabilité “OU”</a:t>
            </a:r>
            <a:endParaRPr/>
          </a:p>
        </p:txBody>
      </p:sp>
      <p:pic>
        <p:nvPicPr>
          <p:cNvPr id="433" name="Google Shape;433;p39"/>
          <p:cNvPicPr preferRelativeResize="0"/>
          <p:nvPr/>
        </p:nvPicPr>
        <p:blipFill rotWithShape="1">
          <a:blip r:embed="rId3">
            <a:alphaModFix/>
          </a:blip>
          <a:srcRect t="5926" r="76935"/>
          <a:stretch/>
        </p:blipFill>
        <p:spPr>
          <a:xfrm>
            <a:off x="1288176" y="2234600"/>
            <a:ext cx="1732876" cy="1437025"/>
          </a:xfrm>
          <a:prstGeom prst="rect">
            <a:avLst/>
          </a:prstGeom>
          <a:noFill/>
          <a:ln>
            <a:noFill/>
          </a:ln>
        </p:spPr>
      </p:pic>
      <p:sp>
        <p:nvSpPr>
          <p:cNvPr id="434" name="Google Shape;434;p39"/>
          <p:cNvSpPr/>
          <p:nvPr/>
        </p:nvSpPr>
        <p:spPr>
          <a:xfrm>
            <a:off x="1031250" y="2563950"/>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435" name="Google Shape;435;p39"/>
          <p:cNvPicPr preferRelativeResize="0"/>
          <p:nvPr/>
        </p:nvPicPr>
        <p:blipFill rotWithShape="1">
          <a:blip r:embed="rId3">
            <a:alphaModFix/>
          </a:blip>
          <a:srcRect t="5926" r="90033"/>
          <a:stretch/>
        </p:blipFill>
        <p:spPr>
          <a:xfrm>
            <a:off x="318936" y="2226425"/>
            <a:ext cx="748774" cy="1437025"/>
          </a:xfrm>
          <a:prstGeom prst="rect">
            <a:avLst/>
          </a:prstGeom>
          <a:noFill/>
          <a:ln>
            <a:noFill/>
          </a:ln>
        </p:spPr>
      </p:pic>
      <p:sp>
        <p:nvSpPr>
          <p:cNvPr id="436" name="Google Shape;436;p39"/>
          <p:cNvSpPr/>
          <p:nvPr/>
        </p:nvSpPr>
        <p:spPr>
          <a:xfrm>
            <a:off x="1456800" y="2716550"/>
            <a:ext cx="4515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437" name="Google Shape;437;p39"/>
          <p:cNvPicPr preferRelativeResize="0"/>
          <p:nvPr/>
        </p:nvPicPr>
        <p:blipFill rotWithShape="1">
          <a:blip r:embed="rId4">
            <a:alphaModFix/>
          </a:blip>
          <a:srcRect/>
          <a:stretch/>
        </p:blipFill>
        <p:spPr>
          <a:xfrm>
            <a:off x="1067700" y="2677362"/>
            <a:ext cx="472305" cy="473101"/>
          </a:xfrm>
          <a:prstGeom prst="rect">
            <a:avLst/>
          </a:prstGeom>
          <a:noFill/>
          <a:ln>
            <a:noFill/>
          </a:ln>
        </p:spPr>
      </p:pic>
      <p:pic>
        <p:nvPicPr>
          <p:cNvPr id="438" name="Google Shape;438;p39"/>
          <p:cNvPicPr preferRelativeResize="0"/>
          <p:nvPr/>
        </p:nvPicPr>
        <p:blipFill rotWithShape="1">
          <a:blip r:embed="rId5">
            <a:alphaModFix/>
          </a:blip>
          <a:srcRect/>
          <a:stretch/>
        </p:blipFill>
        <p:spPr>
          <a:xfrm>
            <a:off x="1882275" y="2688123"/>
            <a:ext cx="451587" cy="451587"/>
          </a:xfrm>
          <a:prstGeom prst="rect">
            <a:avLst/>
          </a:prstGeom>
          <a:noFill/>
          <a:ln>
            <a:noFill/>
          </a:ln>
        </p:spPr>
      </p:pic>
      <p:sp>
        <p:nvSpPr>
          <p:cNvPr id="439" name="Google Shape;439;p39"/>
          <p:cNvSpPr/>
          <p:nvPr/>
        </p:nvSpPr>
        <p:spPr>
          <a:xfrm>
            <a:off x="4677000" y="2603723"/>
            <a:ext cx="352800" cy="535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a:t>
            </a:r>
            <a:endParaRPr sz="2400" b="0" i="0" u="none" strike="noStrike" cap="none">
              <a:solidFill>
                <a:srgbClr val="000000"/>
              </a:solidFill>
              <a:latin typeface="Times New Roman"/>
              <a:ea typeface="Times New Roman"/>
              <a:cs typeface="Times New Roman"/>
              <a:sym typeface="Times New Roman"/>
            </a:endParaRPr>
          </a:p>
        </p:txBody>
      </p:sp>
      <p:grpSp>
        <p:nvGrpSpPr>
          <p:cNvPr id="440" name="Google Shape;440;p39"/>
          <p:cNvGrpSpPr/>
          <p:nvPr/>
        </p:nvGrpSpPr>
        <p:grpSpPr>
          <a:xfrm>
            <a:off x="3086313" y="2336688"/>
            <a:ext cx="1525413" cy="1146625"/>
            <a:chOff x="3303100" y="2527100"/>
            <a:chExt cx="1525413" cy="1146625"/>
          </a:xfrm>
        </p:grpSpPr>
        <p:sp>
          <p:nvSpPr>
            <p:cNvPr id="441" name="Google Shape;441;p39"/>
            <p:cNvSpPr/>
            <p:nvPr/>
          </p:nvSpPr>
          <p:spPr>
            <a:xfrm>
              <a:off x="3466813" y="2714775"/>
              <a:ext cx="13617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2" name="Google Shape;442;p39"/>
            <p:cNvPicPr preferRelativeResize="0"/>
            <p:nvPr/>
          </p:nvPicPr>
          <p:blipFill rotWithShape="1">
            <a:blip r:embed="rId6">
              <a:alphaModFix/>
            </a:blip>
            <a:srcRect r="24374"/>
            <a:stretch/>
          </p:blipFill>
          <p:spPr>
            <a:xfrm>
              <a:off x="3303100" y="2527100"/>
              <a:ext cx="1490665" cy="1146625"/>
            </a:xfrm>
            <a:prstGeom prst="rect">
              <a:avLst/>
            </a:prstGeom>
            <a:noFill/>
            <a:ln>
              <a:noFill/>
            </a:ln>
          </p:spPr>
        </p:pic>
      </p:grpSp>
      <p:grpSp>
        <p:nvGrpSpPr>
          <p:cNvPr id="443" name="Google Shape;443;p39"/>
          <p:cNvGrpSpPr/>
          <p:nvPr/>
        </p:nvGrpSpPr>
        <p:grpSpPr>
          <a:xfrm>
            <a:off x="5029788" y="2298000"/>
            <a:ext cx="1531188" cy="1146625"/>
            <a:chOff x="5888475" y="2497413"/>
            <a:chExt cx="1531188" cy="1146625"/>
          </a:xfrm>
        </p:grpSpPr>
        <p:sp>
          <p:nvSpPr>
            <p:cNvPr id="444" name="Google Shape;444;p39"/>
            <p:cNvSpPr/>
            <p:nvPr/>
          </p:nvSpPr>
          <p:spPr>
            <a:xfrm>
              <a:off x="6059463" y="2733675"/>
              <a:ext cx="1360200" cy="669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5" name="Google Shape;445;p39"/>
            <p:cNvGrpSpPr/>
            <p:nvPr/>
          </p:nvGrpSpPr>
          <p:grpSpPr>
            <a:xfrm>
              <a:off x="5888475" y="2497413"/>
              <a:ext cx="1490665" cy="1146625"/>
              <a:chOff x="5888475" y="2497413"/>
              <a:chExt cx="1490665" cy="1146625"/>
            </a:xfrm>
          </p:grpSpPr>
          <p:pic>
            <p:nvPicPr>
              <p:cNvPr id="446" name="Google Shape;446;p39"/>
              <p:cNvPicPr preferRelativeResize="0"/>
              <p:nvPr/>
            </p:nvPicPr>
            <p:blipFill rotWithShape="1">
              <a:blip r:embed="rId6">
                <a:alphaModFix/>
              </a:blip>
              <a:srcRect r="24374"/>
              <a:stretch/>
            </p:blipFill>
            <p:spPr>
              <a:xfrm>
                <a:off x="5888475" y="2497413"/>
                <a:ext cx="1490665" cy="1146625"/>
              </a:xfrm>
              <a:prstGeom prst="rect">
                <a:avLst/>
              </a:prstGeom>
              <a:noFill/>
              <a:ln>
                <a:noFill/>
              </a:ln>
            </p:spPr>
          </p:pic>
          <p:sp>
            <p:nvSpPr>
              <p:cNvPr id="447" name="Google Shape;447;p39"/>
              <p:cNvSpPr/>
              <p:nvPr/>
            </p:nvSpPr>
            <p:spPr>
              <a:xfrm>
                <a:off x="6498800" y="2663775"/>
                <a:ext cx="673500" cy="806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8" name="Google Shape;448;p39"/>
              <p:cNvPicPr preferRelativeResize="0"/>
              <p:nvPr/>
            </p:nvPicPr>
            <p:blipFill rotWithShape="1">
              <a:blip r:embed="rId5">
                <a:alphaModFix/>
              </a:blip>
              <a:srcRect/>
              <a:stretch/>
            </p:blipFill>
            <p:spPr>
              <a:xfrm>
                <a:off x="6548463" y="2779747"/>
                <a:ext cx="574175" cy="574175"/>
              </a:xfrm>
              <a:prstGeom prst="rect">
                <a:avLst/>
              </a:prstGeom>
              <a:noFill/>
              <a:ln>
                <a:noFill/>
              </a:ln>
            </p:spPr>
          </p:pic>
        </p:grpSp>
      </p:grpSp>
      <p:sp>
        <p:nvSpPr>
          <p:cNvPr id="449" name="Google Shape;449;p39"/>
          <p:cNvSpPr/>
          <p:nvPr/>
        </p:nvSpPr>
        <p:spPr>
          <a:xfrm>
            <a:off x="6503825" y="2057700"/>
            <a:ext cx="352800" cy="1627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a:t>
            </a:r>
            <a:endParaRPr sz="2400" b="0" i="0" u="none" strike="noStrike" cap="none">
              <a:solidFill>
                <a:srgbClr val="000000"/>
              </a:solidFill>
              <a:latin typeface="Times New Roman"/>
              <a:ea typeface="Times New Roman"/>
              <a:cs typeface="Times New Roman"/>
              <a:sym typeface="Times New Roman"/>
            </a:endParaRPr>
          </a:p>
        </p:txBody>
      </p:sp>
      <p:pic>
        <p:nvPicPr>
          <p:cNvPr id="450" name="Google Shape;450;p39"/>
          <p:cNvPicPr preferRelativeResize="0"/>
          <p:nvPr/>
        </p:nvPicPr>
        <p:blipFill rotWithShape="1">
          <a:blip r:embed="rId3">
            <a:alphaModFix/>
          </a:blip>
          <a:srcRect t="5926" r="83654"/>
          <a:stretch/>
        </p:blipFill>
        <p:spPr>
          <a:xfrm>
            <a:off x="7597025" y="2205613"/>
            <a:ext cx="1228049" cy="1437025"/>
          </a:xfrm>
          <a:prstGeom prst="rect">
            <a:avLst/>
          </a:prstGeom>
          <a:noFill/>
          <a:ln>
            <a:noFill/>
          </a:ln>
        </p:spPr>
      </p:pic>
      <p:sp>
        <p:nvSpPr>
          <p:cNvPr id="451" name="Google Shape;451;p39"/>
          <p:cNvSpPr/>
          <p:nvPr/>
        </p:nvSpPr>
        <p:spPr>
          <a:xfrm>
            <a:off x="7340100" y="2534950"/>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452" name="Google Shape;452;p39"/>
          <p:cNvPicPr preferRelativeResize="0"/>
          <p:nvPr/>
        </p:nvPicPr>
        <p:blipFill rotWithShape="1">
          <a:blip r:embed="rId3">
            <a:alphaModFix/>
          </a:blip>
          <a:srcRect l="3679" t="5926" r="90033"/>
          <a:stretch/>
        </p:blipFill>
        <p:spPr>
          <a:xfrm>
            <a:off x="6904254" y="2197438"/>
            <a:ext cx="472301" cy="1437025"/>
          </a:xfrm>
          <a:prstGeom prst="rect">
            <a:avLst/>
          </a:prstGeom>
          <a:noFill/>
          <a:ln>
            <a:noFill/>
          </a:ln>
        </p:spPr>
      </p:pic>
      <p:sp>
        <p:nvSpPr>
          <p:cNvPr id="453" name="Google Shape;453;p39"/>
          <p:cNvSpPr/>
          <p:nvPr/>
        </p:nvSpPr>
        <p:spPr>
          <a:xfrm>
            <a:off x="7815425" y="2687563"/>
            <a:ext cx="4515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Times New Roman"/>
                <a:ea typeface="Times New Roman"/>
                <a:cs typeface="Times New Roman"/>
                <a:sym typeface="Times New Roman"/>
              </a:rPr>
              <a:t>et</a:t>
            </a:r>
            <a:endParaRPr sz="1800" b="0" i="0" u="none" strike="noStrike" cap="none">
              <a:solidFill>
                <a:srgbClr val="000000"/>
              </a:solidFill>
              <a:latin typeface="Times New Roman"/>
              <a:ea typeface="Times New Roman"/>
              <a:cs typeface="Times New Roman"/>
              <a:sym typeface="Times New Roman"/>
            </a:endParaRPr>
          </a:p>
        </p:txBody>
      </p:sp>
      <p:pic>
        <p:nvPicPr>
          <p:cNvPr id="454" name="Google Shape;454;p39"/>
          <p:cNvPicPr preferRelativeResize="0"/>
          <p:nvPr/>
        </p:nvPicPr>
        <p:blipFill rotWithShape="1">
          <a:blip r:embed="rId4">
            <a:alphaModFix/>
          </a:blip>
          <a:srcRect/>
          <a:stretch/>
        </p:blipFill>
        <p:spPr>
          <a:xfrm>
            <a:off x="7376550" y="2648362"/>
            <a:ext cx="472305" cy="473101"/>
          </a:xfrm>
          <a:prstGeom prst="rect">
            <a:avLst/>
          </a:prstGeom>
          <a:noFill/>
          <a:ln>
            <a:noFill/>
          </a:ln>
        </p:spPr>
      </p:pic>
      <p:pic>
        <p:nvPicPr>
          <p:cNvPr id="455" name="Google Shape;455;p39"/>
          <p:cNvPicPr preferRelativeResize="0"/>
          <p:nvPr/>
        </p:nvPicPr>
        <p:blipFill rotWithShape="1">
          <a:blip r:embed="rId5">
            <a:alphaModFix/>
          </a:blip>
          <a:srcRect/>
          <a:stretch/>
        </p:blipFill>
        <p:spPr>
          <a:xfrm>
            <a:off x="8191125" y="2659123"/>
            <a:ext cx="451587" cy="451587"/>
          </a:xfrm>
          <a:prstGeom prst="rect">
            <a:avLst/>
          </a:prstGeom>
          <a:noFill/>
          <a:ln>
            <a:noFill/>
          </a:ln>
        </p:spPr>
      </p:pic>
      <p:sp>
        <p:nvSpPr>
          <p:cNvPr id="456" name="Google Shape;456;p39"/>
          <p:cNvSpPr/>
          <p:nvPr/>
        </p:nvSpPr>
        <p:spPr>
          <a:xfrm>
            <a:off x="6560975" y="2114063"/>
            <a:ext cx="2317800" cy="1541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40"/>
          <p:cNvSpPr txBox="1">
            <a:spLocks noGrp="1"/>
          </p:cNvSpPr>
          <p:nvPr>
            <p:ph type="title"/>
          </p:nvPr>
        </p:nvSpPr>
        <p:spPr>
          <a:xfrm>
            <a:off x="727800" y="5852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Probabilité “OU”</a:t>
            </a:r>
            <a:endParaRPr b="0"/>
          </a:p>
        </p:txBody>
      </p:sp>
      <p:pic>
        <p:nvPicPr>
          <p:cNvPr id="462" name="Google Shape;462;p40"/>
          <p:cNvPicPr preferRelativeResize="0"/>
          <p:nvPr/>
        </p:nvPicPr>
        <p:blipFill rotWithShape="1">
          <a:blip r:embed="rId3">
            <a:alphaModFix/>
          </a:blip>
          <a:srcRect t="5926" r="76935"/>
          <a:stretch/>
        </p:blipFill>
        <p:spPr>
          <a:xfrm>
            <a:off x="1288176" y="2234600"/>
            <a:ext cx="1732876" cy="1437025"/>
          </a:xfrm>
          <a:prstGeom prst="rect">
            <a:avLst/>
          </a:prstGeom>
          <a:noFill/>
          <a:ln>
            <a:noFill/>
          </a:ln>
        </p:spPr>
      </p:pic>
      <p:sp>
        <p:nvSpPr>
          <p:cNvPr id="463" name="Google Shape;463;p40"/>
          <p:cNvSpPr/>
          <p:nvPr/>
        </p:nvSpPr>
        <p:spPr>
          <a:xfrm>
            <a:off x="1031250" y="2563950"/>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464" name="Google Shape;464;p40"/>
          <p:cNvPicPr preferRelativeResize="0"/>
          <p:nvPr/>
        </p:nvPicPr>
        <p:blipFill rotWithShape="1">
          <a:blip r:embed="rId3">
            <a:alphaModFix/>
          </a:blip>
          <a:srcRect t="5926" r="90033"/>
          <a:stretch/>
        </p:blipFill>
        <p:spPr>
          <a:xfrm>
            <a:off x="318936" y="2226425"/>
            <a:ext cx="748774" cy="1437025"/>
          </a:xfrm>
          <a:prstGeom prst="rect">
            <a:avLst/>
          </a:prstGeom>
          <a:noFill/>
          <a:ln>
            <a:noFill/>
          </a:ln>
        </p:spPr>
      </p:pic>
      <p:sp>
        <p:nvSpPr>
          <p:cNvPr id="465" name="Google Shape;465;p40"/>
          <p:cNvSpPr/>
          <p:nvPr/>
        </p:nvSpPr>
        <p:spPr>
          <a:xfrm>
            <a:off x="1506575" y="2716563"/>
            <a:ext cx="4515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466" name="Google Shape;466;p40"/>
          <p:cNvPicPr preferRelativeResize="0"/>
          <p:nvPr/>
        </p:nvPicPr>
        <p:blipFill rotWithShape="1">
          <a:blip r:embed="rId4">
            <a:alphaModFix/>
          </a:blip>
          <a:srcRect/>
          <a:stretch/>
        </p:blipFill>
        <p:spPr>
          <a:xfrm>
            <a:off x="1067700" y="2677362"/>
            <a:ext cx="472305" cy="473101"/>
          </a:xfrm>
          <a:prstGeom prst="rect">
            <a:avLst/>
          </a:prstGeom>
          <a:noFill/>
          <a:ln>
            <a:noFill/>
          </a:ln>
        </p:spPr>
      </p:pic>
      <p:pic>
        <p:nvPicPr>
          <p:cNvPr id="467" name="Google Shape;467;p40"/>
          <p:cNvPicPr preferRelativeResize="0"/>
          <p:nvPr/>
        </p:nvPicPr>
        <p:blipFill rotWithShape="1">
          <a:blip r:embed="rId5">
            <a:alphaModFix/>
          </a:blip>
          <a:srcRect/>
          <a:stretch/>
        </p:blipFill>
        <p:spPr>
          <a:xfrm>
            <a:off x="1882275" y="2688123"/>
            <a:ext cx="451587" cy="451587"/>
          </a:xfrm>
          <a:prstGeom prst="rect">
            <a:avLst/>
          </a:prstGeom>
          <a:noFill/>
          <a:ln>
            <a:noFill/>
          </a:ln>
        </p:spPr>
      </p:pic>
      <p:sp>
        <p:nvSpPr>
          <p:cNvPr id="468" name="Google Shape;468;p40"/>
          <p:cNvSpPr/>
          <p:nvPr/>
        </p:nvSpPr>
        <p:spPr>
          <a:xfrm>
            <a:off x="4677000" y="2603723"/>
            <a:ext cx="352800" cy="535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a:t>
            </a:r>
            <a:endParaRPr sz="2400" b="0" i="0" u="none" strike="noStrike" cap="none">
              <a:solidFill>
                <a:srgbClr val="000000"/>
              </a:solidFill>
              <a:latin typeface="Times New Roman"/>
              <a:ea typeface="Times New Roman"/>
              <a:cs typeface="Times New Roman"/>
              <a:sym typeface="Times New Roman"/>
            </a:endParaRPr>
          </a:p>
        </p:txBody>
      </p:sp>
      <p:grpSp>
        <p:nvGrpSpPr>
          <p:cNvPr id="469" name="Google Shape;469;p40"/>
          <p:cNvGrpSpPr/>
          <p:nvPr/>
        </p:nvGrpSpPr>
        <p:grpSpPr>
          <a:xfrm>
            <a:off x="3086313" y="2336688"/>
            <a:ext cx="1525413" cy="1146625"/>
            <a:chOff x="3303100" y="2527100"/>
            <a:chExt cx="1525413" cy="1146625"/>
          </a:xfrm>
        </p:grpSpPr>
        <p:sp>
          <p:nvSpPr>
            <p:cNvPr id="470" name="Google Shape;470;p40"/>
            <p:cNvSpPr/>
            <p:nvPr/>
          </p:nvSpPr>
          <p:spPr>
            <a:xfrm>
              <a:off x="3466813" y="2714775"/>
              <a:ext cx="13617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1" name="Google Shape;471;p40"/>
            <p:cNvPicPr preferRelativeResize="0"/>
            <p:nvPr/>
          </p:nvPicPr>
          <p:blipFill rotWithShape="1">
            <a:blip r:embed="rId6">
              <a:alphaModFix/>
            </a:blip>
            <a:srcRect r="24374"/>
            <a:stretch/>
          </p:blipFill>
          <p:spPr>
            <a:xfrm>
              <a:off x="3303100" y="2527100"/>
              <a:ext cx="1490665" cy="1146625"/>
            </a:xfrm>
            <a:prstGeom prst="rect">
              <a:avLst/>
            </a:prstGeom>
            <a:noFill/>
            <a:ln>
              <a:noFill/>
            </a:ln>
          </p:spPr>
        </p:pic>
      </p:grpSp>
      <p:grpSp>
        <p:nvGrpSpPr>
          <p:cNvPr id="472" name="Google Shape;472;p40"/>
          <p:cNvGrpSpPr/>
          <p:nvPr/>
        </p:nvGrpSpPr>
        <p:grpSpPr>
          <a:xfrm>
            <a:off x="5029788" y="2298000"/>
            <a:ext cx="1531188" cy="1146625"/>
            <a:chOff x="5888475" y="2497413"/>
            <a:chExt cx="1531188" cy="1146625"/>
          </a:xfrm>
        </p:grpSpPr>
        <p:sp>
          <p:nvSpPr>
            <p:cNvPr id="473" name="Google Shape;473;p40"/>
            <p:cNvSpPr/>
            <p:nvPr/>
          </p:nvSpPr>
          <p:spPr>
            <a:xfrm>
              <a:off x="6059463" y="2733675"/>
              <a:ext cx="1360200" cy="669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4" name="Google Shape;474;p40"/>
            <p:cNvGrpSpPr/>
            <p:nvPr/>
          </p:nvGrpSpPr>
          <p:grpSpPr>
            <a:xfrm>
              <a:off x="5888475" y="2497413"/>
              <a:ext cx="1490665" cy="1146625"/>
              <a:chOff x="5888475" y="2497413"/>
              <a:chExt cx="1490665" cy="1146625"/>
            </a:xfrm>
          </p:grpSpPr>
          <p:pic>
            <p:nvPicPr>
              <p:cNvPr id="475" name="Google Shape;475;p40"/>
              <p:cNvPicPr preferRelativeResize="0"/>
              <p:nvPr/>
            </p:nvPicPr>
            <p:blipFill rotWithShape="1">
              <a:blip r:embed="rId6">
                <a:alphaModFix/>
              </a:blip>
              <a:srcRect r="24374"/>
              <a:stretch/>
            </p:blipFill>
            <p:spPr>
              <a:xfrm>
                <a:off x="5888475" y="2497413"/>
                <a:ext cx="1490665" cy="1146625"/>
              </a:xfrm>
              <a:prstGeom prst="rect">
                <a:avLst/>
              </a:prstGeom>
              <a:noFill/>
              <a:ln>
                <a:noFill/>
              </a:ln>
            </p:spPr>
          </p:pic>
          <p:sp>
            <p:nvSpPr>
              <p:cNvPr id="476" name="Google Shape;476;p40"/>
              <p:cNvSpPr/>
              <p:nvPr/>
            </p:nvSpPr>
            <p:spPr>
              <a:xfrm>
                <a:off x="6498800" y="2663775"/>
                <a:ext cx="673500" cy="806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7" name="Google Shape;477;p40"/>
              <p:cNvPicPr preferRelativeResize="0"/>
              <p:nvPr/>
            </p:nvPicPr>
            <p:blipFill rotWithShape="1">
              <a:blip r:embed="rId5">
                <a:alphaModFix/>
              </a:blip>
              <a:srcRect/>
              <a:stretch/>
            </p:blipFill>
            <p:spPr>
              <a:xfrm>
                <a:off x="6548463" y="2779747"/>
                <a:ext cx="574175" cy="574175"/>
              </a:xfrm>
              <a:prstGeom prst="rect">
                <a:avLst/>
              </a:prstGeom>
              <a:noFill/>
              <a:ln>
                <a:noFill/>
              </a:ln>
            </p:spPr>
          </p:pic>
        </p:grpSp>
      </p:grpSp>
      <p:sp>
        <p:nvSpPr>
          <p:cNvPr id="478" name="Google Shape;478;p40"/>
          <p:cNvSpPr/>
          <p:nvPr/>
        </p:nvSpPr>
        <p:spPr>
          <a:xfrm>
            <a:off x="6503825" y="2057700"/>
            <a:ext cx="352800" cy="1627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a:t>
            </a:r>
            <a:endParaRPr sz="2400" b="0" i="0" u="none" strike="noStrike" cap="none">
              <a:solidFill>
                <a:srgbClr val="000000"/>
              </a:solidFill>
              <a:latin typeface="Times New Roman"/>
              <a:ea typeface="Times New Roman"/>
              <a:cs typeface="Times New Roman"/>
              <a:sym typeface="Times New Roman"/>
            </a:endParaRPr>
          </a:p>
        </p:txBody>
      </p:sp>
      <p:pic>
        <p:nvPicPr>
          <p:cNvPr id="479" name="Google Shape;479;p40"/>
          <p:cNvPicPr preferRelativeResize="0"/>
          <p:nvPr/>
        </p:nvPicPr>
        <p:blipFill rotWithShape="1">
          <a:blip r:embed="rId3">
            <a:alphaModFix/>
          </a:blip>
          <a:srcRect t="5926" r="83654"/>
          <a:stretch/>
        </p:blipFill>
        <p:spPr>
          <a:xfrm>
            <a:off x="7597025" y="2205613"/>
            <a:ext cx="1228049" cy="1437025"/>
          </a:xfrm>
          <a:prstGeom prst="rect">
            <a:avLst/>
          </a:prstGeom>
          <a:noFill/>
          <a:ln>
            <a:noFill/>
          </a:ln>
        </p:spPr>
      </p:pic>
      <p:sp>
        <p:nvSpPr>
          <p:cNvPr id="480" name="Google Shape;480;p40"/>
          <p:cNvSpPr/>
          <p:nvPr/>
        </p:nvSpPr>
        <p:spPr>
          <a:xfrm>
            <a:off x="7340100" y="2534950"/>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481" name="Google Shape;481;p40"/>
          <p:cNvPicPr preferRelativeResize="0"/>
          <p:nvPr/>
        </p:nvPicPr>
        <p:blipFill rotWithShape="1">
          <a:blip r:embed="rId3">
            <a:alphaModFix/>
          </a:blip>
          <a:srcRect l="3679" t="5926" r="90033"/>
          <a:stretch/>
        </p:blipFill>
        <p:spPr>
          <a:xfrm>
            <a:off x="6904254" y="2197438"/>
            <a:ext cx="472301" cy="1437025"/>
          </a:xfrm>
          <a:prstGeom prst="rect">
            <a:avLst/>
          </a:prstGeom>
          <a:noFill/>
          <a:ln>
            <a:noFill/>
          </a:ln>
        </p:spPr>
      </p:pic>
      <p:sp>
        <p:nvSpPr>
          <p:cNvPr id="482" name="Google Shape;482;p40"/>
          <p:cNvSpPr/>
          <p:nvPr/>
        </p:nvSpPr>
        <p:spPr>
          <a:xfrm>
            <a:off x="7815425" y="2687563"/>
            <a:ext cx="4515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Times New Roman"/>
                <a:ea typeface="Times New Roman"/>
                <a:cs typeface="Times New Roman"/>
                <a:sym typeface="Times New Roman"/>
              </a:rPr>
              <a:t>et</a:t>
            </a:r>
            <a:endParaRPr sz="1800" b="0" i="0" u="none" strike="noStrike" cap="none">
              <a:solidFill>
                <a:srgbClr val="000000"/>
              </a:solidFill>
              <a:latin typeface="Times New Roman"/>
              <a:ea typeface="Times New Roman"/>
              <a:cs typeface="Times New Roman"/>
              <a:sym typeface="Times New Roman"/>
            </a:endParaRPr>
          </a:p>
        </p:txBody>
      </p:sp>
      <p:pic>
        <p:nvPicPr>
          <p:cNvPr id="483" name="Google Shape;483;p40"/>
          <p:cNvPicPr preferRelativeResize="0"/>
          <p:nvPr/>
        </p:nvPicPr>
        <p:blipFill rotWithShape="1">
          <a:blip r:embed="rId4">
            <a:alphaModFix/>
          </a:blip>
          <a:srcRect/>
          <a:stretch/>
        </p:blipFill>
        <p:spPr>
          <a:xfrm>
            <a:off x="7376550" y="2648362"/>
            <a:ext cx="472305" cy="473101"/>
          </a:xfrm>
          <a:prstGeom prst="rect">
            <a:avLst/>
          </a:prstGeom>
          <a:noFill/>
          <a:ln>
            <a:noFill/>
          </a:ln>
        </p:spPr>
      </p:pic>
      <p:pic>
        <p:nvPicPr>
          <p:cNvPr id="484" name="Google Shape;484;p40"/>
          <p:cNvPicPr preferRelativeResize="0"/>
          <p:nvPr/>
        </p:nvPicPr>
        <p:blipFill rotWithShape="1">
          <a:blip r:embed="rId5">
            <a:alphaModFix/>
          </a:blip>
          <a:srcRect/>
          <a:stretch/>
        </p:blipFill>
        <p:spPr>
          <a:xfrm>
            <a:off x="8191125" y="2659123"/>
            <a:ext cx="451587" cy="45158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1"/>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Probabilité “OU” - Incompatible en diagramme</a:t>
            </a:r>
            <a:endParaRPr/>
          </a:p>
        </p:txBody>
      </p:sp>
      <p:sp>
        <p:nvSpPr>
          <p:cNvPr id="490" name="Google Shape;490;p41"/>
          <p:cNvSpPr/>
          <p:nvPr/>
        </p:nvSpPr>
        <p:spPr>
          <a:xfrm>
            <a:off x="509900" y="1575825"/>
            <a:ext cx="5883000" cy="32691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41"/>
          <p:cNvSpPr txBox="1"/>
          <p:nvPr/>
        </p:nvSpPr>
        <p:spPr>
          <a:xfrm>
            <a:off x="509900" y="1672000"/>
            <a:ext cx="532500" cy="49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222222"/>
                </a:solidFill>
                <a:highlight>
                  <a:srgbClr val="FFFFFF"/>
                </a:highlight>
                <a:latin typeface="Times New Roman"/>
                <a:ea typeface="Times New Roman"/>
                <a:cs typeface="Times New Roman"/>
                <a:sym typeface="Times New Roman"/>
              </a:rPr>
              <a:t>Ω</a:t>
            </a:r>
            <a:endParaRPr sz="3600" b="0" i="0" u="none" strike="noStrike" cap="none">
              <a:solidFill>
                <a:srgbClr val="000000"/>
              </a:solidFill>
              <a:latin typeface="Lato"/>
              <a:ea typeface="Lato"/>
              <a:cs typeface="Lato"/>
              <a:sym typeface="Lato"/>
            </a:endParaRPr>
          </a:p>
        </p:txBody>
      </p:sp>
      <p:sp>
        <p:nvSpPr>
          <p:cNvPr id="492" name="Google Shape;492;p41"/>
          <p:cNvSpPr/>
          <p:nvPr/>
        </p:nvSpPr>
        <p:spPr>
          <a:xfrm>
            <a:off x="1719275" y="2415150"/>
            <a:ext cx="1641900" cy="1338900"/>
          </a:xfrm>
          <a:prstGeom prst="ellipse">
            <a:avLst/>
          </a:prstGeom>
          <a:solidFill>
            <a:srgbClr val="F4CC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a:t>
            </a:r>
            <a:endParaRPr sz="1000" b="0" i="0" u="none" strike="noStrike" cap="none">
              <a:solidFill>
                <a:srgbClr val="000000"/>
              </a:solidFill>
              <a:latin typeface="Montserrat"/>
              <a:ea typeface="Montserrat"/>
              <a:cs typeface="Montserrat"/>
              <a:sym typeface="Montserrat"/>
            </a:endParaRPr>
          </a:p>
        </p:txBody>
      </p:sp>
      <p:sp>
        <p:nvSpPr>
          <p:cNvPr id="493" name="Google Shape;493;p41"/>
          <p:cNvSpPr/>
          <p:nvPr/>
        </p:nvSpPr>
        <p:spPr>
          <a:xfrm>
            <a:off x="3648075" y="2415150"/>
            <a:ext cx="1641900" cy="1338900"/>
          </a:xfrm>
          <a:prstGeom prst="ellipse">
            <a:avLst/>
          </a:prstGeom>
          <a:solidFill>
            <a:srgbClr val="F4CC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fr" sz="1000" b="0" i="0" u="none" strike="noStrike" cap="none">
                <a:solidFill>
                  <a:srgbClr val="000000"/>
                </a:solidFill>
                <a:latin typeface="Montserrat"/>
                <a:ea typeface="Montserrat"/>
                <a:cs typeface="Montserrat"/>
                <a:sym typeface="Montserrat"/>
              </a:rPr>
              <a:t>Ceux qui utilisent Emacs</a:t>
            </a:r>
            <a:endParaRPr sz="1000" b="0" i="0" u="none" strike="noStrike" cap="none">
              <a:solidFill>
                <a:srgbClr val="000000"/>
              </a:solidFill>
              <a:latin typeface="Montserrat"/>
              <a:ea typeface="Montserrat"/>
              <a:cs typeface="Montserrat"/>
              <a:sym typeface="Montserrat"/>
            </a:endParaRPr>
          </a:p>
        </p:txBody>
      </p:sp>
      <p:sp>
        <p:nvSpPr>
          <p:cNvPr id="494" name="Google Shape;494;p41"/>
          <p:cNvSpPr txBox="1"/>
          <p:nvPr/>
        </p:nvSpPr>
        <p:spPr>
          <a:xfrm>
            <a:off x="2681150" y="3974125"/>
            <a:ext cx="1540500" cy="491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n’utilisent ni Vim ni Emacs</a:t>
            </a:r>
            <a:endParaRPr sz="1000" b="0" i="0" u="none" strike="noStrike" cap="none">
              <a:solidFill>
                <a:srgbClr val="000000"/>
              </a:solidFill>
              <a:latin typeface="Montserrat"/>
              <a:ea typeface="Montserrat"/>
              <a:cs typeface="Montserrat"/>
              <a:sym typeface="Montserrat"/>
            </a:endParaRPr>
          </a:p>
        </p:txBody>
      </p:sp>
      <p:grpSp>
        <p:nvGrpSpPr>
          <p:cNvPr id="495" name="Google Shape;495;p41"/>
          <p:cNvGrpSpPr/>
          <p:nvPr/>
        </p:nvGrpSpPr>
        <p:grpSpPr>
          <a:xfrm>
            <a:off x="6858004" y="1530763"/>
            <a:ext cx="1920820" cy="1445200"/>
            <a:chOff x="2943229" y="3365888"/>
            <a:chExt cx="1920820" cy="1445200"/>
          </a:xfrm>
        </p:grpSpPr>
        <p:pic>
          <p:nvPicPr>
            <p:cNvPr id="496" name="Google Shape;496;p41"/>
            <p:cNvPicPr preferRelativeResize="0"/>
            <p:nvPr/>
          </p:nvPicPr>
          <p:blipFill rotWithShape="1">
            <a:blip r:embed="rId3">
              <a:alphaModFix/>
            </a:blip>
            <a:srcRect t="5926" r="83654"/>
            <a:stretch/>
          </p:blipFill>
          <p:spPr>
            <a:xfrm>
              <a:off x="3636000" y="3374063"/>
              <a:ext cx="1228049" cy="1437025"/>
            </a:xfrm>
            <a:prstGeom prst="rect">
              <a:avLst/>
            </a:prstGeom>
            <a:noFill/>
            <a:ln>
              <a:noFill/>
            </a:ln>
          </p:spPr>
        </p:pic>
        <p:sp>
          <p:nvSpPr>
            <p:cNvPr id="497" name="Google Shape;497;p41"/>
            <p:cNvSpPr/>
            <p:nvPr/>
          </p:nvSpPr>
          <p:spPr>
            <a:xfrm>
              <a:off x="3379075" y="3703400"/>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498" name="Google Shape;498;p41"/>
            <p:cNvPicPr preferRelativeResize="0"/>
            <p:nvPr/>
          </p:nvPicPr>
          <p:blipFill rotWithShape="1">
            <a:blip r:embed="rId3">
              <a:alphaModFix/>
            </a:blip>
            <a:srcRect l="3679" t="5926" r="90033"/>
            <a:stretch/>
          </p:blipFill>
          <p:spPr>
            <a:xfrm>
              <a:off x="2943229" y="3365888"/>
              <a:ext cx="472301" cy="1437025"/>
            </a:xfrm>
            <a:prstGeom prst="rect">
              <a:avLst/>
            </a:prstGeom>
            <a:noFill/>
            <a:ln>
              <a:noFill/>
            </a:ln>
          </p:spPr>
        </p:pic>
        <p:sp>
          <p:nvSpPr>
            <p:cNvPr id="499" name="Google Shape;499;p41"/>
            <p:cNvSpPr/>
            <p:nvPr/>
          </p:nvSpPr>
          <p:spPr>
            <a:xfrm>
              <a:off x="3854400" y="3856013"/>
              <a:ext cx="4515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Times New Roman"/>
                  <a:ea typeface="Times New Roman"/>
                  <a:cs typeface="Times New Roman"/>
                  <a:sym typeface="Times New Roman"/>
                </a:rPr>
                <a:t>et</a:t>
              </a:r>
              <a:endParaRPr sz="1800" b="0" i="0" u="none" strike="noStrike" cap="none">
                <a:solidFill>
                  <a:srgbClr val="000000"/>
                </a:solidFill>
                <a:latin typeface="Times New Roman"/>
                <a:ea typeface="Times New Roman"/>
                <a:cs typeface="Times New Roman"/>
                <a:sym typeface="Times New Roman"/>
              </a:endParaRPr>
            </a:p>
          </p:txBody>
        </p:sp>
        <p:pic>
          <p:nvPicPr>
            <p:cNvPr id="500" name="Google Shape;500;p41"/>
            <p:cNvPicPr preferRelativeResize="0"/>
            <p:nvPr/>
          </p:nvPicPr>
          <p:blipFill rotWithShape="1">
            <a:blip r:embed="rId4">
              <a:alphaModFix/>
            </a:blip>
            <a:srcRect/>
            <a:stretch/>
          </p:blipFill>
          <p:spPr>
            <a:xfrm>
              <a:off x="3415525" y="3816812"/>
              <a:ext cx="472305" cy="473101"/>
            </a:xfrm>
            <a:prstGeom prst="rect">
              <a:avLst/>
            </a:prstGeom>
            <a:noFill/>
            <a:ln>
              <a:noFill/>
            </a:ln>
          </p:spPr>
        </p:pic>
        <p:pic>
          <p:nvPicPr>
            <p:cNvPr id="501" name="Google Shape;501;p41"/>
            <p:cNvPicPr preferRelativeResize="0"/>
            <p:nvPr/>
          </p:nvPicPr>
          <p:blipFill rotWithShape="1">
            <a:blip r:embed="rId5">
              <a:alphaModFix/>
            </a:blip>
            <a:srcRect/>
            <a:stretch/>
          </p:blipFill>
          <p:spPr>
            <a:xfrm>
              <a:off x="4230100" y="3827573"/>
              <a:ext cx="451587" cy="451587"/>
            </a:xfrm>
            <a:prstGeom prst="rect">
              <a:avLst/>
            </a:prstGeom>
            <a:noFill/>
            <a:ln>
              <a:noFill/>
            </a:ln>
          </p:spPr>
        </p:pic>
      </p:grpSp>
      <p:pic>
        <p:nvPicPr>
          <p:cNvPr id="502" name="Google Shape;502;p41"/>
          <p:cNvPicPr preferRelativeResize="0"/>
          <p:nvPr/>
        </p:nvPicPr>
        <p:blipFill rotWithShape="1">
          <a:blip r:embed="rId3">
            <a:alphaModFix/>
          </a:blip>
          <a:srcRect l="17287" t="39846" r="76935" b="39575"/>
          <a:stretch/>
        </p:blipFill>
        <p:spPr>
          <a:xfrm>
            <a:off x="7601388" y="2762250"/>
            <a:ext cx="434052" cy="314325"/>
          </a:xfrm>
          <a:prstGeom prst="rect">
            <a:avLst/>
          </a:prstGeom>
          <a:noFill/>
          <a:ln>
            <a:noFill/>
          </a:ln>
        </p:spPr>
      </p:pic>
      <p:sp>
        <p:nvSpPr>
          <p:cNvPr id="503" name="Google Shape;503;p41"/>
          <p:cNvSpPr txBox="1"/>
          <p:nvPr/>
        </p:nvSpPr>
        <p:spPr>
          <a:xfrm>
            <a:off x="7056425" y="3076575"/>
            <a:ext cx="1524000" cy="107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Times New Roman"/>
                <a:ea typeface="Times New Roman"/>
                <a:cs typeface="Times New Roman"/>
                <a:sym typeface="Times New Roman"/>
              </a:rPr>
              <a:t>0</a:t>
            </a:r>
            <a:endParaRPr sz="36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727650" y="556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nouveau type de classifieur</a:t>
            </a:r>
            <a:endParaRPr/>
          </a:p>
        </p:txBody>
      </p:sp>
      <p:pic>
        <p:nvPicPr>
          <p:cNvPr id="103" name="Google Shape;103;p15"/>
          <p:cNvPicPr preferRelativeResize="0"/>
          <p:nvPr/>
        </p:nvPicPr>
        <p:blipFill rotWithShape="1">
          <a:blip r:embed="rId3">
            <a:alphaModFix/>
          </a:blip>
          <a:srcRect/>
          <a:stretch/>
        </p:blipFill>
        <p:spPr>
          <a:xfrm>
            <a:off x="1802300" y="1332430"/>
            <a:ext cx="5015000" cy="3587275"/>
          </a:xfrm>
          <a:prstGeom prst="rect">
            <a:avLst/>
          </a:prstGeom>
          <a:noFill/>
          <a:ln>
            <a:noFill/>
          </a:ln>
        </p:spPr>
      </p:pic>
      <p:sp>
        <p:nvSpPr>
          <p:cNvPr id="104" name="Google Shape;104;p15"/>
          <p:cNvSpPr/>
          <p:nvPr/>
        </p:nvSpPr>
        <p:spPr>
          <a:xfrm>
            <a:off x="1802300" y="2247255"/>
            <a:ext cx="894405" cy="557938"/>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2"/>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“OU” - Compatible en diagramme</a:t>
            </a:r>
            <a:endParaRPr/>
          </a:p>
          <a:p>
            <a:pPr marL="0" lvl="0" indent="0" algn="l" rtl="0">
              <a:lnSpc>
                <a:spcPct val="100000"/>
              </a:lnSpc>
              <a:spcBef>
                <a:spcPts val="0"/>
              </a:spcBef>
              <a:spcAft>
                <a:spcPts val="0"/>
              </a:spcAft>
              <a:buClr>
                <a:srgbClr val="000000"/>
              </a:buClr>
              <a:buSzPts val="1100"/>
              <a:buFont typeface="Arial"/>
              <a:buNone/>
            </a:pPr>
            <a:endParaRPr/>
          </a:p>
        </p:txBody>
      </p:sp>
      <p:sp>
        <p:nvSpPr>
          <p:cNvPr id="509" name="Google Shape;509;p42"/>
          <p:cNvSpPr/>
          <p:nvPr/>
        </p:nvSpPr>
        <p:spPr>
          <a:xfrm>
            <a:off x="424175" y="1566300"/>
            <a:ext cx="5883000" cy="32691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42"/>
          <p:cNvSpPr txBox="1"/>
          <p:nvPr/>
        </p:nvSpPr>
        <p:spPr>
          <a:xfrm>
            <a:off x="472750" y="1643425"/>
            <a:ext cx="532500" cy="49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222222"/>
                </a:solidFill>
                <a:highlight>
                  <a:srgbClr val="FFFFFF"/>
                </a:highlight>
                <a:latin typeface="Times New Roman"/>
                <a:ea typeface="Times New Roman"/>
                <a:cs typeface="Times New Roman"/>
                <a:sym typeface="Times New Roman"/>
              </a:rPr>
              <a:t>Ω</a:t>
            </a:r>
            <a:endParaRPr sz="3600" b="0" i="0" u="none" strike="noStrike" cap="none">
              <a:solidFill>
                <a:srgbClr val="000000"/>
              </a:solidFill>
              <a:latin typeface="Lato"/>
              <a:ea typeface="Lato"/>
              <a:cs typeface="Lato"/>
              <a:sym typeface="Lato"/>
            </a:endParaRPr>
          </a:p>
        </p:txBody>
      </p:sp>
      <p:sp>
        <p:nvSpPr>
          <p:cNvPr id="511" name="Google Shape;511;p42"/>
          <p:cNvSpPr txBox="1"/>
          <p:nvPr/>
        </p:nvSpPr>
        <p:spPr>
          <a:xfrm>
            <a:off x="2595425" y="3964600"/>
            <a:ext cx="1540500" cy="491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n’utilisent ni Vim ni Emacs</a:t>
            </a:r>
            <a:endParaRPr sz="1000" b="0" i="0" u="none" strike="noStrike" cap="none">
              <a:solidFill>
                <a:srgbClr val="000000"/>
              </a:solidFill>
              <a:latin typeface="Montserrat"/>
              <a:ea typeface="Montserrat"/>
              <a:cs typeface="Montserrat"/>
              <a:sym typeface="Montserrat"/>
            </a:endParaRPr>
          </a:p>
        </p:txBody>
      </p:sp>
      <p:sp>
        <p:nvSpPr>
          <p:cNvPr id="512" name="Google Shape;512;p42"/>
          <p:cNvSpPr/>
          <p:nvPr/>
        </p:nvSpPr>
        <p:spPr>
          <a:xfrm>
            <a:off x="1903075" y="2405625"/>
            <a:ext cx="1641900" cy="13389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a:t>
            </a:r>
            <a:endParaRPr sz="1000" b="0" i="0" u="none" strike="noStrike" cap="none">
              <a:solidFill>
                <a:srgbClr val="000000"/>
              </a:solidFill>
              <a:latin typeface="Montserrat"/>
              <a:ea typeface="Montserrat"/>
              <a:cs typeface="Montserrat"/>
              <a:sym typeface="Montserrat"/>
            </a:endParaRPr>
          </a:p>
        </p:txBody>
      </p:sp>
      <p:sp>
        <p:nvSpPr>
          <p:cNvPr id="513" name="Google Shape;513;p42"/>
          <p:cNvSpPr/>
          <p:nvPr/>
        </p:nvSpPr>
        <p:spPr>
          <a:xfrm>
            <a:off x="3275450" y="2405625"/>
            <a:ext cx="1641900" cy="13389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Emacs</a:t>
            </a:r>
            <a:endParaRPr sz="1000" b="0" i="0" u="none" strike="noStrike" cap="none">
              <a:solidFill>
                <a:srgbClr val="000000"/>
              </a:solidFill>
              <a:latin typeface="Montserrat"/>
              <a:ea typeface="Montserrat"/>
              <a:cs typeface="Montserrat"/>
              <a:sym typeface="Montserrat"/>
            </a:endParaRPr>
          </a:p>
        </p:txBody>
      </p:sp>
      <p:sp>
        <p:nvSpPr>
          <p:cNvPr id="514" name="Google Shape;514;p42"/>
          <p:cNvSpPr/>
          <p:nvPr/>
        </p:nvSpPr>
        <p:spPr>
          <a:xfrm>
            <a:off x="3283175" y="2711825"/>
            <a:ext cx="262993" cy="733850"/>
          </a:xfrm>
          <a:custGeom>
            <a:avLst/>
            <a:gdLst/>
            <a:ahLst/>
            <a:cxnLst/>
            <a:rect l="l" t="t" r="r" b="b"/>
            <a:pathLst>
              <a:path w="10835" h="29354" extrusionOk="0">
                <a:moveTo>
                  <a:pt x="5417" y="0"/>
                </a:moveTo>
                <a:lnTo>
                  <a:pt x="3780" y="2331"/>
                </a:lnTo>
                <a:lnTo>
                  <a:pt x="1575" y="6362"/>
                </a:lnTo>
                <a:lnTo>
                  <a:pt x="378" y="10394"/>
                </a:lnTo>
                <a:lnTo>
                  <a:pt x="0" y="13921"/>
                </a:lnTo>
                <a:lnTo>
                  <a:pt x="252" y="18583"/>
                </a:lnTo>
                <a:lnTo>
                  <a:pt x="1197" y="22236"/>
                </a:lnTo>
                <a:lnTo>
                  <a:pt x="3024" y="26079"/>
                </a:lnTo>
                <a:lnTo>
                  <a:pt x="5417" y="29354"/>
                </a:lnTo>
                <a:lnTo>
                  <a:pt x="7433" y="26393"/>
                </a:lnTo>
                <a:lnTo>
                  <a:pt x="9386" y="22740"/>
                </a:lnTo>
                <a:lnTo>
                  <a:pt x="10835" y="16252"/>
                </a:lnTo>
                <a:lnTo>
                  <a:pt x="10583" y="11591"/>
                </a:lnTo>
                <a:lnTo>
                  <a:pt x="9071" y="5921"/>
                </a:lnTo>
                <a:lnTo>
                  <a:pt x="7937" y="3528"/>
                </a:lnTo>
                <a:close/>
              </a:path>
            </a:pathLst>
          </a:custGeom>
          <a:solidFill>
            <a:srgbClr val="F4CCCC"/>
          </a:solidFill>
          <a:ln w="9525" cap="flat" cmpd="sng">
            <a:solidFill>
              <a:schemeClr val="dk2"/>
            </a:solidFill>
            <a:prstDash val="solid"/>
            <a:round/>
            <a:headEnd type="none" w="sm" len="sm"/>
            <a:tailEnd type="none" w="sm" len="sm"/>
          </a:ln>
        </p:spPr>
      </p:sp>
      <p:cxnSp>
        <p:nvCxnSpPr>
          <p:cNvPr id="515" name="Google Shape;515;p42"/>
          <p:cNvCxnSpPr/>
          <p:nvPr/>
        </p:nvCxnSpPr>
        <p:spPr>
          <a:xfrm flipH="1">
            <a:off x="3394175" y="2261900"/>
            <a:ext cx="22500" cy="728400"/>
          </a:xfrm>
          <a:prstGeom prst="straightConnector1">
            <a:avLst/>
          </a:prstGeom>
          <a:noFill/>
          <a:ln w="9525" cap="flat" cmpd="sng">
            <a:solidFill>
              <a:schemeClr val="dk2"/>
            </a:solidFill>
            <a:prstDash val="solid"/>
            <a:round/>
            <a:headEnd type="none" w="sm" len="sm"/>
            <a:tailEnd type="triangle" w="med" len="med"/>
          </a:ln>
        </p:spPr>
      </p:cxnSp>
      <p:sp>
        <p:nvSpPr>
          <p:cNvPr id="516" name="Google Shape;516;p42"/>
          <p:cNvSpPr txBox="1"/>
          <p:nvPr/>
        </p:nvSpPr>
        <p:spPr>
          <a:xfrm>
            <a:off x="2635175" y="1848625"/>
            <a:ext cx="1540500" cy="491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 et Emacs</a:t>
            </a:r>
            <a:endParaRPr sz="1000" b="0" i="0" u="none" strike="noStrike" cap="none">
              <a:solidFill>
                <a:srgbClr val="000000"/>
              </a:solidFill>
              <a:latin typeface="Montserrat"/>
              <a:ea typeface="Montserrat"/>
              <a:cs typeface="Montserrat"/>
              <a:sym typeface="Montserrat"/>
            </a:endParaRPr>
          </a:p>
        </p:txBody>
      </p:sp>
      <p:sp>
        <p:nvSpPr>
          <p:cNvPr id="517" name="Google Shape;517;p42"/>
          <p:cNvSpPr/>
          <p:nvPr/>
        </p:nvSpPr>
        <p:spPr>
          <a:xfrm>
            <a:off x="1903075" y="2405625"/>
            <a:ext cx="1641900" cy="1338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grpSp>
        <p:nvGrpSpPr>
          <p:cNvPr id="518" name="Google Shape;518;p42"/>
          <p:cNvGrpSpPr/>
          <p:nvPr/>
        </p:nvGrpSpPr>
        <p:grpSpPr>
          <a:xfrm>
            <a:off x="6858004" y="1530763"/>
            <a:ext cx="1920820" cy="1445200"/>
            <a:chOff x="2943229" y="3365888"/>
            <a:chExt cx="1920820" cy="1445200"/>
          </a:xfrm>
        </p:grpSpPr>
        <p:pic>
          <p:nvPicPr>
            <p:cNvPr id="519" name="Google Shape;519;p42"/>
            <p:cNvPicPr preferRelativeResize="0"/>
            <p:nvPr/>
          </p:nvPicPr>
          <p:blipFill rotWithShape="1">
            <a:blip r:embed="rId3">
              <a:alphaModFix/>
            </a:blip>
            <a:srcRect t="5926" r="83654"/>
            <a:stretch/>
          </p:blipFill>
          <p:spPr>
            <a:xfrm>
              <a:off x="3636000" y="3374063"/>
              <a:ext cx="1228049" cy="1437025"/>
            </a:xfrm>
            <a:prstGeom prst="rect">
              <a:avLst/>
            </a:prstGeom>
            <a:noFill/>
            <a:ln>
              <a:noFill/>
            </a:ln>
          </p:spPr>
        </p:pic>
        <p:sp>
          <p:nvSpPr>
            <p:cNvPr id="520" name="Google Shape;520;p42"/>
            <p:cNvSpPr/>
            <p:nvPr/>
          </p:nvSpPr>
          <p:spPr>
            <a:xfrm>
              <a:off x="3379075" y="3703400"/>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521" name="Google Shape;521;p42"/>
            <p:cNvPicPr preferRelativeResize="0"/>
            <p:nvPr/>
          </p:nvPicPr>
          <p:blipFill rotWithShape="1">
            <a:blip r:embed="rId3">
              <a:alphaModFix/>
            </a:blip>
            <a:srcRect l="3679" t="5926" r="90033"/>
            <a:stretch/>
          </p:blipFill>
          <p:spPr>
            <a:xfrm>
              <a:off x="2943229" y="3365888"/>
              <a:ext cx="472301" cy="1437025"/>
            </a:xfrm>
            <a:prstGeom prst="rect">
              <a:avLst/>
            </a:prstGeom>
            <a:noFill/>
            <a:ln>
              <a:noFill/>
            </a:ln>
          </p:spPr>
        </p:pic>
        <p:sp>
          <p:nvSpPr>
            <p:cNvPr id="522" name="Google Shape;522;p42"/>
            <p:cNvSpPr/>
            <p:nvPr/>
          </p:nvSpPr>
          <p:spPr>
            <a:xfrm>
              <a:off x="3854400" y="3856013"/>
              <a:ext cx="4515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Times New Roman"/>
                  <a:ea typeface="Times New Roman"/>
                  <a:cs typeface="Times New Roman"/>
                  <a:sym typeface="Times New Roman"/>
                </a:rPr>
                <a:t>et</a:t>
              </a:r>
              <a:endParaRPr sz="1800" b="0" i="0" u="none" strike="noStrike" cap="none">
                <a:solidFill>
                  <a:srgbClr val="000000"/>
                </a:solidFill>
                <a:latin typeface="Times New Roman"/>
                <a:ea typeface="Times New Roman"/>
                <a:cs typeface="Times New Roman"/>
                <a:sym typeface="Times New Roman"/>
              </a:endParaRPr>
            </a:p>
          </p:txBody>
        </p:sp>
        <p:pic>
          <p:nvPicPr>
            <p:cNvPr id="523" name="Google Shape;523;p42"/>
            <p:cNvPicPr preferRelativeResize="0"/>
            <p:nvPr/>
          </p:nvPicPr>
          <p:blipFill rotWithShape="1">
            <a:blip r:embed="rId4">
              <a:alphaModFix/>
            </a:blip>
            <a:srcRect/>
            <a:stretch/>
          </p:blipFill>
          <p:spPr>
            <a:xfrm>
              <a:off x="3415525" y="3816812"/>
              <a:ext cx="472305" cy="473101"/>
            </a:xfrm>
            <a:prstGeom prst="rect">
              <a:avLst/>
            </a:prstGeom>
            <a:noFill/>
            <a:ln>
              <a:noFill/>
            </a:ln>
          </p:spPr>
        </p:pic>
        <p:pic>
          <p:nvPicPr>
            <p:cNvPr id="524" name="Google Shape;524;p42"/>
            <p:cNvPicPr preferRelativeResize="0"/>
            <p:nvPr/>
          </p:nvPicPr>
          <p:blipFill rotWithShape="1">
            <a:blip r:embed="rId5">
              <a:alphaModFix/>
            </a:blip>
            <a:srcRect/>
            <a:stretch/>
          </p:blipFill>
          <p:spPr>
            <a:xfrm>
              <a:off x="4230100" y="3827573"/>
              <a:ext cx="451587" cy="451587"/>
            </a:xfrm>
            <a:prstGeom prst="rect">
              <a:avLst/>
            </a:prstGeom>
            <a:noFill/>
            <a:ln>
              <a:noFill/>
            </a:ln>
          </p:spPr>
        </p:pic>
      </p:grpSp>
      <p:pic>
        <p:nvPicPr>
          <p:cNvPr id="525" name="Google Shape;525;p42"/>
          <p:cNvPicPr preferRelativeResize="0"/>
          <p:nvPr/>
        </p:nvPicPr>
        <p:blipFill rotWithShape="1">
          <a:blip r:embed="rId3">
            <a:alphaModFix/>
          </a:blip>
          <a:srcRect l="17287" t="39846" r="76935" b="39575"/>
          <a:stretch/>
        </p:blipFill>
        <p:spPr>
          <a:xfrm>
            <a:off x="7601388" y="2762250"/>
            <a:ext cx="434052" cy="314325"/>
          </a:xfrm>
          <a:prstGeom prst="rect">
            <a:avLst/>
          </a:prstGeom>
          <a:noFill/>
          <a:ln>
            <a:noFill/>
          </a:ln>
        </p:spPr>
      </p:pic>
      <p:sp>
        <p:nvSpPr>
          <p:cNvPr id="526" name="Google Shape;526;p42"/>
          <p:cNvSpPr txBox="1"/>
          <p:nvPr/>
        </p:nvSpPr>
        <p:spPr>
          <a:xfrm>
            <a:off x="7056425" y="3076575"/>
            <a:ext cx="1524000" cy="107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Times New Roman"/>
                <a:ea typeface="Times New Roman"/>
                <a:cs typeface="Times New Roman"/>
                <a:sym typeface="Times New Roman"/>
              </a:rPr>
              <a:t>?</a:t>
            </a:r>
            <a:endParaRPr sz="36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3"/>
          <p:cNvSpPr txBox="1">
            <a:spLocks noGrp="1"/>
          </p:cNvSpPr>
          <p:nvPr>
            <p:ph type="title"/>
          </p:nvPr>
        </p:nvSpPr>
        <p:spPr>
          <a:xfrm>
            <a:off x="727800" y="57570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Probabilité “ET”</a:t>
            </a:r>
            <a:endParaRPr/>
          </a:p>
        </p:txBody>
      </p:sp>
      <p:pic>
        <p:nvPicPr>
          <p:cNvPr id="532" name="Google Shape;532;p43"/>
          <p:cNvPicPr preferRelativeResize="0"/>
          <p:nvPr/>
        </p:nvPicPr>
        <p:blipFill rotWithShape="1">
          <a:blip r:embed="rId3">
            <a:alphaModFix/>
          </a:blip>
          <a:srcRect t="5926" r="76924"/>
          <a:stretch/>
        </p:blipFill>
        <p:spPr>
          <a:xfrm>
            <a:off x="1240251" y="2096475"/>
            <a:ext cx="1733677" cy="1437025"/>
          </a:xfrm>
          <a:prstGeom prst="rect">
            <a:avLst/>
          </a:prstGeom>
          <a:noFill/>
          <a:ln>
            <a:noFill/>
          </a:ln>
        </p:spPr>
      </p:pic>
      <p:sp>
        <p:nvSpPr>
          <p:cNvPr id="533" name="Google Shape;533;p43"/>
          <p:cNvSpPr/>
          <p:nvPr/>
        </p:nvSpPr>
        <p:spPr>
          <a:xfrm>
            <a:off x="983325" y="2425825"/>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534" name="Google Shape;534;p43"/>
          <p:cNvPicPr preferRelativeResize="0"/>
          <p:nvPr/>
        </p:nvPicPr>
        <p:blipFill rotWithShape="1">
          <a:blip r:embed="rId3">
            <a:alphaModFix/>
          </a:blip>
          <a:srcRect t="5926" r="90033"/>
          <a:stretch/>
        </p:blipFill>
        <p:spPr>
          <a:xfrm>
            <a:off x="271011" y="2088300"/>
            <a:ext cx="748774" cy="1437025"/>
          </a:xfrm>
          <a:prstGeom prst="rect">
            <a:avLst/>
          </a:prstGeom>
          <a:noFill/>
          <a:ln>
            <a:noFill/>
          </a:ln>
        </p:spPr>
      </p:pic>
      <p:sp>
        <p:nvSpPr>
          <p:cNvPr id="535" name="Google Shape;535;p43"/>
          <p:cNvSpPr/>
          <p:nvPr/>
        </p:nvSpPr>
        <p:spPr>
          <a:xfrm>
            <a:off x="1492075" y="2570263"/>
            <a:ext cx="3912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Times New Roman"/>
                <a:ea typeface="Times New Roman"/>
                <a:cs typeface="Times New Roman"/>
                <a:sym typeface="Times New Roman"/>
              </a:rPr>
              <a:t>et</a:t>
            </a:r>
            <a:endParaRPr sz="1800" b="0" i="0" u="none" strike="noStrike" cap="none">
              <a:solidFill>
                <a:srgbClr val="000000"/>
              </a:solidFill>
              <a:latin typeface="Times New Roman"/>
              <a:ea typeface="Times New Roman"/>
              <a:cs typeface="Times New Roman"/>
              <a:sym typeface="Times New Roman"/>
            </a:endParaRPr>
          </a:p>
        </p:txBody>
      </p:sp>
      <p:pic>
        <p:nvPicPr>
          <p:cNvPr id="536" name="Google Shape;536;p43"/>
          <p:cNvPicPr preferRelativeResize="0"/>
          <p:nvPr/>
        </p:nvPicPr>
        <p:blipFill rotWithShape="1">
          <a:blip r:embed="rId4">
            <a:alphaModFix/>
          </a:blip>
          <a:srcRect/>
          <a:stretch/>
        </p:blipFill>
        <p:spPr>
          <a:xfrm>
            <a:off x="1019775" y="2539237"/>
            <a:ext cx="472305" cy="473101"/>
          </a:xfrm>
          <a:prstGeom prst="rect">
            <a:avLst/>
          </a:prstGeom>
          <a:noFill/>
          <a:ln>
            <a:noFill/>
          </a:ln>
        </p:spPr>
      </p:pic>
      <p:pic>
        <p:nvPicPr>
          <p:cNvPr id="537" name="Google Shape;537;p43"/>
          <p:cNvPicPr preferRelativeResize="0"/>
          <p:nvPr/>
        </p:nvPicPr>
        <p:blipFill rotWithShape="1">
          <a:blip r:embed="rId5">
            <a:alphaModFix/>
          </a:blip>
          <a:srcRect/>
          <a:stretch/>
        </p:blipFill>
        <p:spPr>
          <a:xfrm>
            <a:off x="1834350" y="2549998"/>
            <a:ext cx="451587" cy="451587"/>
          </a:xfrm>
          <a:prstGeom prst="rect">
            <a:avLst/>
          </a:prstGeom>
          <a:noFill/>
          <a:ln>
            <a:noFill/>
          </a:ln>
        </p:spPr>
      </p:pic>
      <p:grpSp>
        <p:nvGrpSpPr>
          <p:cNvPr id="538" name="Google Shape;538;p43"/>
          <p:cNvGrpSpPr/>
          <p:nvPr/>
        </p:nvGrpSpPr>
        <p:grpSpPr>
          <a:xfrm>
            <a:off x="3058850" y="2232150"/>
            <a:ext cx="2190600" cy="1146625"/>
            <a:chOff x="3067050" y="2527100"/>
            <a:chExt cx="2190600" cy="1146625"/>
          </a:xfrm>
        </p:grpSpPr>
        <p:sp>
          <p:nvSpPr>
            <p:cNvPr id="539" name="Google Shape;539;p43"/>
            <p:cNvSpPr/>
            <p:nvPr/>
          </p:nvSpPr>
          <p:spPr>
            <a:xfrm>
              <a:off x="3067050" y="2621925"/>
              <a:ext cx="2190600" cy="860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0" name="Google Shape;540;p43"/>
            <p:cNvPicPr preferRelativeResize="0"/>
            <p:nvPr/>
          </p:nvPicPr>
          <p:blipFill rotWithShape="1">
            <a:blip r:embed="rId6">
              <a:alphaModFix/>
            </a:blip>
            <a:srcRect r="24374"/>
            <a:stretch/>
          </p:blipFill>
          <p:spPr>
            <a:xfrm>
              <a:off x="3303100" y="2527100"/>
              <a:ext cx="1490665" cy="1146625"/>
            </a:xfrm>
            <a:prstGeom prst="rect">
              <a:avLst/>
            </a:prstGeom>
            <a:noFill/>
            <a:ln>
              <a:noFill/>
            </a:ln>
          </p:spPr>
        </p:pic>
      </p:grpSp>
      <p:grpSp>
        <p:nvGrpSpPr>
          <p:cNvPr id="541" name="Google Shape;541;p43"/>
          <p:cNvGrpSpPr/>
          <p:nvPr/>
        </p:nvGrpSpPr>
        <p:grpSpPr>
          <a:xfrm>
            <a:off x="5334375" y="2202475"/>
            <a:ext cx="1761775" cy="1146625"/>
            <a:chOff x="5888475" y="2497425"/>
            <a:chExt cx="1761775" cy="1146625"/>
          </a:xfrm>
        </p:grpSpPr>
        <p:sp>
          <p:nvSpPr>
            <p:cNvPr id="542" name="Google Shape;542;p43"/>
            <p:cNvSpPr/>
            <p:nvPr/>
          </p:nvSpPr>
          <p:spPr>
            <a:xfrm>
              <a:off x="5916550" y="2671125"/>
              <a:ext cx="17337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3" name="Google Shape;543;p43"/>
            <p:cNvGrpSpPr/>
            <p:nvPr/>
          </p:nvGrpSpPr>
          <p:grpSpPr>
            <a:xfrm>
              <a:off x="5888475" y="2497425"/>
              <a:ext cx="1475999" cy="1146625"/>
              <a:chOff x="5888475" y="2497425"/>
              <a:chExt cx="1475999" cy="1146625"/>
            </a:xfrm>
          </p:grpSpPr>
          <p:pic>
            <p:nvPicPr>
              <p:cNvPr id="544" name="Google Shape;544;p43"/>
              <p:cNvPicPr preferRelativeResize="0"/>
              <p:nvPr/>
            </p:nvPicPr>
            <p:blipFill rotWithShape="1">
              <a:blip r:embed="rId6">
                <a:alphaModFix/>
              </a:blip>
              <a:srcRect r="25116"/>
              <a:stretch/>
            </p:blipFill>
            <p:spPr>
              <a:xfrm>
                <a:off x="5888475" y="2497425"/>
                <a:ext cx="1475999" cy="1146625"/>
              </a:xfrm>
              <a:prstGeom prst="rect">
                <a:avLst/>
              </a:prstGeom>
              <a:noFill/>
              <a:ln>
                <a:noFill/>
              </a:ln>
            </p:spPr>
          </p:pic>
          <p:sp>
            <p:nvSpPr>
              <p:cNvPr id="545" name="Google Shape;545;p43"/>
              <p:cNvSpPr/>
              <p:nvPr/>
            </p:nvSpPr>
            <p:spPr>
              <a:xfrm>
                <a:off x="6498800" y="2663775"/>
                <a:ext cx="673500" cy="806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6" name="Google Shape;546;p43"/>
              <p:cNvPicPr preferRelativeResize="0"/>
              <p:nvPr/>
            </p:nvPicPr>
            <p:blipFill rotWithShape="1">
              <a:blip r:embed="rId5">
                <a:alphaModFix/>
              </a:blip>
              <a:srcRect/>
              <a:stretch/>
            </p:blipFill>
            <p:spPr>
              <a:xfrm>
                <a:off x="6550525" y="2779747"/>
                <a:ext cx="574175" cy="574175"/>
              </a:xfrm>
              <a:prstGeom prst="rect">
                <a:avLst/>
              </a:prstGeom>
              <a:noFill/>
              <a:ln>
                <a:noFill/>
              </a:ln>
            </p:spPr>
          </p:pic>
        </p:grpSp>
      </p:grpSp>
      <p:sp>
        <p:nvSpPr>
          <p:cNvPr id="547" name="Google Shape;547;p43"/>
          <p:cNvSpPr/>
          <p:nvPr/>
        </p:nvSpPr>
        <p:spPr>
          <a:xfrm>
            <a:off x="4896650" y="1962188"/>
            <a:ext cx="352800" cy="1627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a:t>
            </a:r>
            <a:endParaRPr sz="2400" b="0" i="0" u="none" strike="noStrike" cap="none">
              <a:solidFill>
                <a:srgbClr val="000000"/>
              </a:solidFill>
              <a:latin typeface="Times New Roman"/>
              <a:ea typeface="Times New Roman"/>
              <a:cs typeface="Times New Roman"/>
              <a:sym typeface="Times New Roman"/>
            </a:endParaRPr>
          </a:p>
        </p:txBody>
      </p:sp>
      <p:sp>
        <p:nvSpPr>
          <p:cNvPr id="548" name="Google Shape;548;p43"/>
          <p:cNvSpPr/>
          <p:nvPr/>
        </p:nvSpPr>
        <p:spPr>
          <a:xfrm>
            <a:off x="3058850" y="1809750"/>
            <a:ext cx="4837500" cy="1885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Arial"/>
                <a:ea typeface="Arial"/>
                <a:cs typeface="Arial"/>
                <a:sym typeface="Arial"/>
              </a:rPr>
              <a:t>  </a:t>
            </a: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4"/>
          <p:cNvSpPr txBox="1">
            <a:spLocks noGrp="1"/>
          </p:cNvSpPr>
          <p:nvPr>
            <p:ph type="title"/>
          </p:nvPr>
        </p:nvSpPr>
        <p:spPr>
          <a:xfrm>
            <a:off x="727800" y="57570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Probabilité “ET”</a:t>
            </a:r>
            <a:endParaRPr/>
          </a:p>
        </p:txBody>
      </p:sp>
      <p:pic>
        <p:nvPicPr>
          <p:cNvPr id="554" name="Google Shape;554;p44"/>
          <p:cNvPicPr preferRelativeResize="0"/>
          <p:nvPr/>
        </p:nvPicPr>
        <p:blipFill rotWithShape="1">
          <a:blip r:embed="rId3">
            <a:alphaModFix/>
          </a:blip>
          <a:srcRect t="5926" r="76924"/>
          <a:stretch/>
        </p:blipFill>
        <p:spPr>
          <a:xfrm>
            <a:off x="1240251" y="2096475"/>
            <a:ext cx="1733677" cy="1437025"/>
          </a:xfrm>
          <a:prstGeom prst="rect">
            <a:avLst/>
          </a:prstGeom>
          <a:noFill/>
          <a:ln>
            <a:noFill/>
          </a:ln>
        </p:spPr>
      </p:pic>
      <p:sp>
        <p:nvSpPr>
          <p:cNvPr id="555" name="Google Shape;555;p44"/>
          <p:cNvSpPr/>
          <p:nvPr/>
        </p:nvSpPr>
        <p:spPr>
          <a:xfrm>
            <a:off x="983325" y="2425825"/>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556" name="Google Shape;556;p44"/>
          <p:cNvPicPr preferRelativeResize="0"/>
          <p:nvPr/>
        </p:nvPicPr>
        <p:blipFill rotWithShape="1">
          <a:blip r:embed="rId3">
            <a:alphaModFix/>
          </a:blip>
          <a:srcRect t="5926" r="90033"/>
          <a:stretch/>
        </p:blipFill>
        <p:spPr>
          <a:xfrm>
            <a:off x="271011" y="2088300"/>
            <a:ext cx="748774" cy="1437025"/>
          </a:xfrm>
          <a:prstGeom prst="rect">
            <a:avLst/>
          </a:prstGeom>
          <a:noFill/>
          <a:ln>
            <a:noFill/>
          </a:ln>
        </p:spPr>
      </p:pic>
      <p:sp>
        <p:nvSpPr>
          <p:cNvPr id="557" name="Google Shape;557;p44"/>
          <p:cNvSpPr/>
          <p:nvPr/>
        </p:nvSpPr>
        <p:spPr>
          <a:xfrm>
            <a:off x="1492075" y="2568900"/>
            <a:ext cx="3912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558" name="Google Shape;558;p44"/>
          <p:cNvPicPr preferRelativeResize="0"/>
          <p:nvPr/>
        </p:nvPicPr>
        <p:blipFill rotWithShape="1">
          <a:blip r:embed="rId4">
            <a:alphaModFix/>
          </a:blip>
          <a:srcRect/>
          <a:stretch/>
        </p:blipFill>
        <p:spPr>
          <a:xfrm>
            <a:off x="1019775" y="2539237"/>
            <a:ext cx="472305" cy="473101"/>
          </a:xfrm>
          <a:prstGeom prst="rect">
            <a:avLst/>
          </a:prstGeom>
          <a:noFill/>
          <a:ln>
            <a:noFill/>
          </a:ln>
        </p:spPr>
      </p:pic>
      <p:pic>
        <p:nvPicPr>
          <p:cNvPr id="559" name="Google Shape;559;p44"/>
          <p:cNvPicPr preferRelativeResize="0"/>
          <p:nvPr/>
        </p:nvPicPr>
        <p:blipFill rotWithShape="1">
          <a:blip r:embed="rId5">
            <a:alphaModFix/>
          </a:blip>
          <a:srcRect/>
          <a:stretch/>
        </p:blipFill>
        <p:spPr>
          <a:xfrm>
            <a:off x="1834350" y="2549998"/>
            <a:ext cx="451587" cy="451587"/>
          </a:xfrm>
          <a:prstGeom prst="rect">
            <a:avLst/>
          </a:prstGeom>
          <a:noFill/>
          <a:ln>
            <a:noFill/>
          </a:ln>
        </p:spPr>
      </p:pic>
      <p:grpSp>
        <p:nvGrpSpPr>
          <p:cNvPr id="560" name="Google Shape;560;p44"/>
          <p:cNvGrpSpPr/>
          <p:nvPr/>
        </p:nvGrpSpPr>
        <p:grpSpPr>
          <a:xfrm>
            <a:off x="3058850" y="2232150"/>
            <a:ext cx="2190600" cy="1146625"/>
            <a:chOff x="3067050" y="2527100"/>
            <a:chExt cx="2190600" cy="1146625"/>
          </a:xfrm>
        </p:grpSpPr>
        <p:sp>
          <p:nvSpPr>
            <p:cNvPr id="561" name="Google Shape;561;p44"/>
            <p:cNvSpPr/>
            <p:nvPr/>
          </p:nvSpPr>
          <p:spPr>
            <a:xfrm>
              <a:off x="3067050" y="2621925"/>
              <a:ext cx="2190600" cy="860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62" name="Google Shape;562;p44"/>
            <p:cNvPicPr preferRelativeResize="0"/>
            <p:nvPr/>
          </p:nvPicPr>
          <p:blipFill rotWithShape="1">
            <a:blip r:embed="rId6">
              <a:alphaModFix/>
            </a:blip>
            <a:srcRect r="24374"/>
            <a:stretch/>
          </p:blipFill>
          <p:spPr>
            <a:xfrm>
              <a:off x="3303100" y="2527100"/>
              <a:ext cx="1490665" cy="1146625"/>
            </a:xfrm>
            <a:prstGeom prst="rect">
              <a:avLst/>
            </a:prstGeom>
            <a:noFill/>
            <a:ln>
              <a:noFill/>
            </a:ln>
          </p:spPr>
        </p:pic>
      </p:grpSp>
      <p:grpSp>
        <p:nvGrpSpPr>
          <p:cNvPr id="563" name="Google Shape;563;p44"/>
          <p:cNvGrpSpPr/>
          <p:nvPr/>
        </p:nvGrpSpPr>
        <p:grpSpPr>
          <a:xfrm>
            <a:off x="5334375" y="2202475"/>
            <a:ext cx="1761775" cy="1146625"/>
            <a:chOff x="5888475" y="2497425"/>
            <a:chExt cx="1761775" cy="1146625"/>
          </a:xfrm>
        </p:grpSpPr>
        <p:sp>
          <p:nvSpPr>
            <p:cNvPr id="564" name="Google Shape;564;p44"/>
            <p:cNvSpPr/>
            <p:nvPr/>
          </p:nvSpPr>
          <p:spPr>
            <a:xfrm>
              <a:off x="5916550" y="2671125"/>
              <a:ext cx="17337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5" name="Google Shape;565;p44"/>
            <p:cNvGrpSpPr/>
            <p:nvPr/>
          </p:nvGrpSpPr>
          <p:grpSpPr>
            <a:xfrm>
              <a:off x="5888475" y="2497425"/>
              <a:ext cx="1475999" cy="1146625"/>
              <a:chOff x="5888475" y="2497425"/>
              <a:chExt cx="1475999" cy="1146625"/>
            </a:xfrm>
          </p:grpSpPr>
          <p:pic>
            <p:nvPicPr>
              <p:cNvPr id="566" name="Google Shape;566;p44"/>
              <p:cNvPicPr preferRelativeResize="0"/>
              <p:nvPr/>
            </p:nvPicPr>
            <p:blipFill rotWithShape="1">
              <a:blip r:embed="rId6">
                <a:alphaModFix/>
              </a:blip>
              <a:srcRect r="25116"/>
              <a:stretch/>
            </p:blipFill>
            <p:spPr>
              <a:xfrm>
                <a:off x="5888475" y="2497425"/>
                <a:ext cx="1475999" cy="1146625"/>
              </a:xfrm>
              <a:prstGeom prst="rect">
                <a:avLst/>
              </a:prstGeom>
              <a:noFill/>
              <a:ln>
                <a:noFill/>
              </a:ln>
            </p:spPr>
          </p:pic>
          <p:sp>
            <p:nvSpPr>
              <p:cNvPr id="567" name="Google Shape;567;p44"/>
              <p:cNvSpPr/>
              <p:nvPr/>
            </p:nvSpPr>
            <p:spPr>
              <a:xfrm>
                <a:off x="6498800" y="2663775"/>
                <a:ext cx="673500" cy="806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68" name="Google Shape;568;p44"/>
              <p:cNvPicPr preferRelativeResize="0"/>
              <p:nvPr/>
            </p:nvPicPr>
            <p:blipFill rotWithShape="1">
              <a:blip r:embed="rId5">
                <a:alphaModFix/>
              </a:blip>
              <a:srcRect/>
              <a:stretch/>
            </p:blipFill>
            <p:spPr>
              <a:xfrm>
                <a:off x="6550525" y="2779747"/>
                <a:ext cx="574175" cy="574175"/>
              </a:xfrm>
              <a:prstGeom prst="rect">
                <a:avLst/>
              </a:prstGeom>
              <a:noFill/>
              <a:ln>
                <a:noFill/>
              </a:ln>
            </p:spPr>
          </p:pic>
        </p:grpSp>
      </p:grpSp>
      <p:sp>
        <p:nvSpPr>
          <p:cNvPr id="569" name="Google Shape;569;p44"/>
          <p:cNvSpPr/>
          <p:nvPr/>
        </p:nvSpPr>
        <p:spPr>
          <a:xfrm>
            <a:off x="4896650" y="1962188"/>
            <a:ext cx="352800" cy="1627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a:t>
            </a:r>
            <a:endParaRPr sz="2400" b="0" i="0" u="none" strike="noStrike" cap="none">
              <a:solidFill>
                <a:srgbClr val="000000"/>
              </a:solidFill>
              <a:latin typeface="Times New Roman"/>
              <a:ea typeface="Times New Roman"/>
              <a:cs typeface="Times New Roman"/>
              <a:sym typeface="Times New Roman"/>
            </a:endParaRPr>
          </a:p>
        </p:txBody>
      </p:sp>
      <p:sp>
        <p:nvSpPr>
          <p:cNvPr id="570" name="Google Shape;570;p44"/>
          <p:cNvSpPr/>
          <p:nvPr/>
        </p:nvSpPr>
        <p:spPr>
          <a:xfrm>
            <a:off x="3058850" y="1809750"/>
            <a:ext cx="4837500" cy="1885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Arial"/>
                <a:ea typeface="Arial"/>
                <a:cs typeface="Arial"/>
                <a:sym typeface="Arial"/>
              </a:rPr>
              <a:t>  </a:t>
            </a: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45"/>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Probabilité “ET” - Diagramme</a:t>
            </a:r>
            <a:endParaRPr/>
          </a:p>
        </p:txBody>
      </p:sp>
      <p:sp>
        <p:nvSpPr>
          <p:cNvPr id="576" name="Google Shape;576;p45"/>
          <p:cNvSpPr/>
          <p:nvPr/>
        </p:nvSpPr>
        <p:spPr>
          <a:xfrm>
            <a:off x="1655100" y="1483025"/>
            <a:ext cx="5833800" cy="33525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45"/>
          <p:cNvSpPr txBox="1"/>
          <p:nvPr/>
        </p:nvSpPr>
        <p:spPr>
          <a:xfrm>
            <a:off x="1703268" y="1562115"/>
            <a:ext cx="528300" cy="50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222222"/>
                </a:solidFill>
                <a:highlight>
                  <a:srgbClr val="FFFFFF"/>
                </a:highlight>
                <a:latin typeface="Times New Roman"/>
                <a:ea typeface="Times New Roman"/>
                <a:cs typeface="Times New Roman"/>
                <a:sym typeface="Times New Roman"/>
              </a:rPr>
              <a:t>Ω</a:t>
            </a:r>
            <a:endParaRPr sz="3600" b="0" i="0" u="none" strike="noStrike" cap="none">
              <a:solidFill>
                <a:srgbClr val="000000"/>
              </a:solidFill>
              <a:latin typeface="Lato"/>
              <a:ea typeface="Lato"/>
              <a:cs typeface="Lato"/>
              <a:sym typeface="Lato"/>
            </a:endParaRPr>
          </a:p>
        </p:txBody>
      </p:sp>
      <p:sp>
        <p:nvSpPr>
          <p:cNvPr id="578" name="Google Shape;578;p45"/>
          <p:cNvSpPr txBox="1"/>
          <p:nvPr/>
        </p:nvSpPr>
        <p:spPr>
          <a:xfrm>
            <a:off x="3808169" y="3942418"/>
            <a:ext cx="1527600" cy="504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n’utilisent ni Vim ni Emacs</a:t>
            </a:r>
            <a:endParaRPr sz="1000" b="0" i="0" u="none" strike="noStrike" cap="none">
              <a:solidFill>
                <a:srgbClr val="000000"/>
              </a:solidFill>
              <a:latin typeface="Montserrat"/>
              <a:ea typeface="Montserrat"/>
              <a:cs typeface="Montserrat"/>
              <a:sym typeface="Montserrat"/>
            </a:endParaRPr>
          </a:p>
        </p:txBody>
      </p:sp>
      <p:sp>
        <p:nvSpPr>
          <p:cNvPr id="579" name="Google Shape;579;p45"/>
          <p:cNvSpPr/>
          <p:nvPr/>
        </p:nvSpPr>
        <p:spPr>
          <a:xfrm>
            <a:off x="3121616" y="2343730"/>
            <a:ext cx="1628100" cy="13731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a:t>
            </a:r>
            <a:endParaRPr sz="1000" b="0" i="0" u="none" strike="noStrike" cap="none">
              <a:solidFill>
                <a:srgbClr val="000000"/>
              </a:solidFill>
              <a:latin typeface="Montserrat"/>
              <a:ea typeface="Montserrat"/>
              <a:cs typeface="Montserrat"/>
              <a:sym typeface="Montserrat"/>
            </a:endParaRPr>
          </a:p>
        </p:txBody>
      </p:sp>
      <p:sp>
        <p:nvSpPr>
          <p:cNvPr id="580" name="Google Shape;580;p45"/>
          <p:cNvSpPr/>
          <p:nvPr/>
        </p:nvSpPr>
        <p:spPr>
          <a:xfrm>
            <a:off x="4482500" y="2343730"/>
            <a:ext cx="1628100" cy="13731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Emacs</a:t>
            </a:r>
            <a:endParaRPr sz="1000" b="0" i="0" u="none" strike="noStrike" cap="none">
              <a:solidFill>
                <a:srgbClr val="000000"/>
              </a:solidFill>
              <a:latin typeface="Montserrat"/>
              <a:ea typeface="Montserrat"/>
              <a:cs typeface="Montserrat"/>
              <a:sym typeface="Montserrat"/>
            </a:endParaRPr>
          </a:p>
        </p:txBody>
      </p:sp>
      <p:sp>
        <p:nvSpPr>
          <p:cNvPr id="581" name="Google Shape;581;p45"/>
          <p:cNvSpPr/>
          <p:nvPr/>
        </p:nvSpPr>
        <p:spPr>
          <a:xfrm>
            <a:off x="4490160" y="2657730"/>
            <a:ext cx="260771" cy="752563"/>
          </a:xfrm>
          <a:custGeom>
            <a:avLst/>
            <a:gdLst/>
            <a:ahLst/>
            <a:cxnLst/>
            <a:rect l="l" t="t" r="r" b="b"/>
            <a:pathLst>
              <a:path w="10835" h="29354" extrusionOk="0">
                <a:moveTo>
                  <a:pt x="5417" y="0"/>
                </a:moveTo>
                <a:lnTo>
                  <a:pt x="3780" y="2331"/>
                </a:lnTo>
                <a:lnTo>
                  <a:pt x="1575" y="6362"/>
                </a:lnTo>
                <a:lnTo>
                  <a:pt x="378" y="10394"/>
                </a:lnTo>
                <a:lnTo>
                  <a:pt x="0" y="13921"/>
                </a:lnTo>
                <a:lnTo>
                  <a:pt x="252" y="18583"/>
                </a:lnTo>
                <a:lnTo>
                  <a:pt x="1197" y="22236"/>
                </a:lnTo>
                <a:lnTo>
                  <a:pt x="3024" y="26079"/>
                </a:lnTo>
                <a:lnTo>
                  <a:pt x="5417" y="29354"/>
                </a:lnTo>
                <a:lnTo>
                  <a:pt x="7433" y="26393"/>
                </a:lnTo>
                <a:lnTo>
                  <a:pt x="9386" y="22740"/>
                </a:lnTo>
                <a:lnTo>
                  <a:pt x="10835" y="16252"/>
                </a:lnTo>
                <a:lnTo>
                  <a:pt x="10583" y="11591"/>
                </a:lnTo>
                <a:lnTo>
                  <a:pt x="9071" y="5921"/>
                </a:lnTo>
                <a:lnTo>
                  <a:pt x="7937" y="3528"/>
                </a:lnTo>
                <a:close/>
              </a:path>
            </a:pathLst>
          </a:custGeom>
          <a:solidFill>
            <a:srgbClr val="F4CCCC"/>
          </a:solidFill>
          <a:ln w="9525" cap="flat" cmpd="sng">
            <a:solidFill>
              <a:schemeClr val="dk2"/>
            </a:solidFill>
            <a:prstDash val="solid"/>
            <a:round/>
            <a:headEnd type="none" w="sm" len="sm"/>
            <a:tailEnd type="none" w="sm" len="sm"/>
          </a:ln>
        </p:spPr>
      </p:sp>
      <p:cxnSp>
        <p:nvCxnSpPr>
          <p:cNvPr id="582" name="Google Shape;582;p45"/>
          <p:cNvCxnSpPr/>
          <p:nvPr/>
        </p:nvCxnSpPr>
        <p:spPr>
          <a:xfrm flipH="1">
            <a:off x="4600042" y="2196344"/>
            <a:ext cx="22500" cy="747000"/>
          </a:xfrm>
          <a:prstGeom prst="straightConnector1">
            <a:avLst/>
          </a:prstGeom>
          <a:noFill/>
          <a:ln w="9525" cap="flat" cmpd="sng">
            <a:solidFill>
              <a:schemeClr val="dk2"/>
            </a:solidFill>
            <a:prstDash val="solid"/>
            <a:round/>
            <a:headEnd type="none" w="sm" len="sm"/>
            <a:tailEnd type="triangle" w="med" len="med"/>
          </a:ln>
        </p:spPr>
      </p:cxnSp>
      <p:sp>
        <p:nvSpPr>
          <p:cNvPr id="583" name="Google Shape;583;p45"/>
          <p:cNvSpPr txBox="1"/>
          <p:nvPr/>
        </p:nvSpPr>
        <p:spPr>
          <a:xfrm>
            <a:off x="3847586" y="1772542"/>
            <a:ext cx="1527600" cy="504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 et Emacs</a:t>
            </a:r>
            <a:endParaRPr sz="1000" b="0" i="0" u="none" strike="noStrike" cap="none">
              <a:solidFill>
                <a:srgbClr val="000000"/>
              </a:solidFill>
              <a:latin typeface="Montserrat"/>
              <a:ea typeface="Montserrat"/>
              <a:cs typeface="Montserrat"/>
              <a:sym typeface="Montserrat"/>
            </a:endParaRPr>
          </a:p>
        </p:txBody>
      </p:sp>
      <p:sp>
        <p:nvSpPr>
          <p:cNvPr id="584" name="Google Shape;584;p45"/>
          <p:cNvSpPr/>
          <p:nvPr/>
        </p:nvSpPr>
        <p:spPr>
          <a:xfrm>
            <a:off x="3121616" y="2343730"/>
            <a:ext cx="1628100" cy="1373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6"/>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“SI” - Diagramme</a:t>
            </a:r>
            <a:endParaRPr/>
          </a:p>
        </p:txBody>
      </p:sp>
      <p:sp>
        <p:nvSpPr>
          <p:cNvPr id="590" name="Google Shape;590;p46"/>
          <p:cNvSpPr/>
          <p:nvPr/>
        </p:nvSpPr>
        <p:spPr>
          <a:xfrm>
            <a:off x="302400" y="1683875"/>
            <a:ext cx="3833700" cy="25719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46"/>
          <p:cNvSpPr txBox="1"/>
          <p:nvPr/>
        </p:nvSpPr>
        <p:spPr>
          <a:xfrm>
            <a:off x="507018" y="1683865"/>
            <a:ext cx="528300" cy="50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222222"/>
                </a:solidFill>
                <a:highlight>
                  <a:srgbClr val="FFFFFF"/>
                </a:highlight>
                <a:latin typeface="Times New Roman"/>
                <a:ea typeface="Times New Roman"/>
                <a:cs typeface="Times New Roman"/>
                <a:sym typeface="Times New Roman"/>
              </a:rPr>
              <a:t>Ω</a:t>
            </a:r>
            <a:endParaRPr sz="3600" b="0" i="0" u="none" strike="noStrike" cap="none">
              <a:solidFill>
                <a:srgbClr val="000000"/>
              </a:solidFill>
              <a:latin typeface="Lato"/>
              <a:ea typeface="Lato"/>
              <a:cs typeface="Lato"/>
              <a:sym typeface="Lato"/>
            </a:endParaRPr>
          </a:p>
        </p:txBody>
      </p:sp>
      <p:sp>
        <p:nvSpPr>
          <p:cNvPr id="592" name="Google Shape;592;p46"/>
          <p:cNvSpPr txBox="1"/>
          <p:nvPr/>
        </p:nvSpPr>
        <p:spPr>
          <a:xfrm>
            <a:off x="1549775" y="3570725"/>
            <a:ext cx="1402800" cy="387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n’utilisent ni Vim ni Emacs</a:t>
            </a:r>
            <a:endParaRPr sz="1000" b="0" i="0" u="none" strike="noStrike" cap="none">
              <a:solidFill>
                <a:srgbClr val="000000"/>
              </a:solidFill>
              <a:latin typeface="Montserrat"/>
              <a:ea typeface="Montserrat"/>
              <a:cs typeface="Montserrat"/>
              <a:sym typeface="Montserrat"/>
            </a:endParaRPr>
          </a:p>
        </p:txBody>
      </p:sp>
      <p:sp>
        <p:nvSpPr>
          <p:cNvPr id="593" name="Google Shape;593;p46"/>
          <p:cNvSpPr/>
          <p:nvPr/>
        </p:nvSpPr>
        <p:spPr>
          <a:xfrm>
            <a:off x="1266122" y="2344211"/>
            <a:ext cx="1069800" cy="10533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a:t>
            </a:r>
            <a:endParaRPr sz="1000" b="0" i="0" u="none" strike="noStrike" cap="none">
              <a:solidFill>
                <a:srgbClr val="000000"/>
              </a:solidFill>
              <a:latin typeface="Montserrat"/>
              <a:ea typeface="Montserrat"/>
              <a:cs typeface="Montserrat"/>
              <a:sym typeface="Montserrat"/>
            </a:endParaRPr>
          </a:p>
        </p:txBody>
      </p:sp>
      <p:sp>
        <p:nvSpPr>
          <p:cNvPr id="594" name="Google Shape;594;p46"/>
          <p:cNvSpPr/>
          <p:nvPr/>
        </p:nvSpPr>
        <p:spPr>
          <a:xfrm>
            <a:off x="2160427" y="2344211"/>
            <a:ext cx="1069800" cy="1053300"/>
          </a:xfrm>
          <a:prstGeom prst="ellipse">
            <a:avLst/>
          </a:prstGeom>
          <a:solidFill>
            <a:srgbClr val="F4CC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Emacs</a:t>
            </a:r>
            <a:endParaRPr sz="1000" b="0" i="0" u="none" strike="noStrike" cap="none">
              <a:solidFill>
                <a:srgbClr val="000000"/>
              </a:solidFill>
              <a:latin typeface="Montserrat"/>
              <a:ea typeface="Montserrat"/>
              <a:cs typeface="Montserrat"/>
              <a:sym typeface="Montserrat"/>
            </a:endParaRPr>
          </a:p>
        </p:txBody>
      </p:sp>
      <p:sp>
        <p:nvSpPr>
          <p:cNvPr id="595" name="Google Shape;595;p46"/>
          <p:cNvSpPr/>
          <p:nvPr/>
        </p:nvSpPr>
        <p:spPr>
          <a:xfrm>
            <a:off x="2165461" y="2585113"/>
            <a:ext cx="171383" cy="577393"/>
          </a:xfrm>
          <a:custGeom>
            <a:avLst/>
            <a:gdLst/>
            <a:ahLst/>
            <a:cxnLst/>
            <a:rect l="l" t="t" r="r" b="b"/>
            <a:pathLst>
              <a:path w="10835" h="29354" extrusionOk="0">
                <a:moveTo>
                  <a:pt x="5417" y="0"/>
                </a:moveTo>
                <a:lnTo>
                  <a:pt x="3780" y="2331"/>
                </a:lnTo>
                <a:lnTo>
                  <a:pt x="1575" y="6362"/>
                </a:lnTo>
                <a:lnTo>
                  <a:pt x="378" y="10394"/>
                </a:lnTo>
                <a:lnTo>
                  <a:pt x="0" y="13921"/>
                </a:lnTo>
                <a:lnTo>
                  <a:pt x="252" y="18583"/>
                </a:lnTo>
                <a:lnTo>
                  <a:pt x="1197" y="22236"/>
                </a:lnTo>
                <a:lnTo>
                  <a:pt x="3024" y="26079"/>
                </a:lnTo>
                <a:lnTo>
                  <a:pt x="5417" y="29354"/>
                </a:lnTo>
                <a:lnTo>
                  <a:pt x="7433" y="26393"/>
                </a:lnTo>
                <a:lnTo>
                  <a:pt x="9386" y="22740"/>
                </a:lnTo>
                <a:lnTo>
                  <a:pt x="10835" y="16252"/>
                </a:lnTo>
                <a:lnTo>
                  <a:pt x="10583" y="11591"/>
                </a:lnTo>
                <a:lnTo>
                  <a:pt x="9071" y="5921"/>
                </a:lnTo>
                <a:lnTo>
                  <a:pt x="7937" y="3528"/>
                </a:lnTo>
                <a:close/>
              </a:path>
            </a:pathLst>
          </a:custGeom>
          <a:solidFill>
            <a:srgbClr val="EA9999"/>
          </a:solidFill>
          <a:ln w="9525" cap="flat" cmpd="sng">
            <a:solidFill>
              <a:schemeClr val="dk2"/>
            </a:solidFill>
            <a:prstDash val="solid"/>
            <a:round/>
            <a:headEnd type="none" w="sm" len="sm"/>
            <a:tailEnd type="none" w="sm" len="sm"/>
          </a:ln>
        </p:spPr>
      </p:sp>
      <p:cxnSp>
        <p:nvCxnSpPr>
          <p:cNvPr id="596" name="Google Shape;596;p46"/>
          <p:cNvCxnSpPr/>
          <p:nvPr/>
        </p:nvCxnSpPr>
        <p:spPr>
          <a:xfrm flipH="1">
            <a:off x="2238056" y="2231136"/>
            <a:ext cx="14400" cy="573000"/>
          </a:xfrm>
          <a:prstGeom prst="straightConnector1">
            <a:avLst/>
          </a:prstGeom>
          <a:noFill/>
          <a:ln w="9525" cap="flat" cmpd="sng">
            <a:solidFill>
              <a:schemeClr val="dk2"/>
            </a:solidFill>
            <a:prstDash val="solid"/>
            <a:round/>
            <a:headEnd type="none" w="sm" len="sm"/>
            <a:tailEnd type="triangle" w="med" len="med"/>
          </a:ln>
        </p:spPr>
      </p:cxnSp>
      <p:sp>
        <p:nvSpPr>
          <p:cNvPr id="597" name="Google Shape;597;p46"/>
          <p:cNvSpPr txBox="1"/>
          <p:nvPr/>
        </p:nvSpPr>
        <p:spPr>
          <a:xfrm>
            <a:off x="1549775" y="1844125"/>
            <a:ext cx="1402800" cy="387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 et Emacs</a:t>
            </a:r>
            <a:endParaRPr sz="1000" b="0" i="0" u="none" strike="noStrike" cap="none">
              <a:solidFill>
                <a:srgbClr val="000000"/>
              </a:solidFill>
              <a:latin typeface="Montserrat"/>
              <a:ea typeface="Montserrat"/>
              <a:cs typeface="Montserrat"/>
              <a:sym typeface="Montserrat"/>
            </a:endParaRPr>
          </a:p>
        </p:txBody>
      </p:sp>
      <p:sp>
        <p:nvSpPr>
          <p:cNvPr id="598" name="Google Shape;598;p46"/>
          <p:cNvSpPr/>
          <p:nvPr/>
        </p:nvSpPr>
        <p:spPr>
          <a:xfrm>
            <a:off x="1266125" y="2344200"/>
            <a:ext cx="1069800" cy="10533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pic>
        <p:nvPicPr>
          <p:cNvPr id="599" name="Google Shape;599;p46"/>
          <p:cNvPicPr preferRelativeResize="0"/>
          <p:nvPr/>
        </p:nvPicPr>
        <p:blipFill rotWithShape="1">
          <a:blip r:embed="rId3">
            <a:alphaModFix/>
          </a:blip>
          <a:srcRect t="5926" r="76924"/>
          <a:stretch/>
        </p:blipFill>
        <p:spPr>
          <a:xfrm>
            <a:off x="5330517" y="2173759"/>
            <a:ext cx="1881106" cy="1601241"/>
          </a:xfrm>
          <a:prstGeom prst="rect">
            <a:avLst/>
          </a:prstGeom>
          <a:noFill/>
          <a:ln>
            <a:noFill/>
          </a:ln>
        </p:spPr>
      </p:pic>
      <p:sp>
        <p:nvSpPr>
          <p:cNvPr id="600" name="Google Shape;600;p46"/>
          <p:cNvSpPr/>
          <p:nvPr/>
        </p:nvSpPr>
        <p:spPr>
          <a:xfrm>
            <a:off x="5051742" y="2540746"/>
            <a:ext cx="1413300" cy="849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601" name="Google Shape;601;p46"/>
          <p:cNvPicPr preferRelativeResize="0"/>
          <p:nvPr/>
        </p:nvPicPr>
        <p:blipFill rotWithShape="1">
          <a:blip r:embed="rId3">
            <a:alphaModFix/>
          </a:blip>
          <a:srcRect t="5926" r="90033"/>
          <a:stretch/>
        </p:blipFill>
        <p:spPr>
          <a:xfrm>
            <a:off x="4278850" y="2164650"/>
            <a:ext cx="812450" cy="1601241"/>
          </a:xfrm>
          <a:prstGeom prst="rect">
            <a:avLst/>
          </a:prstGeom>
          <a:noFill/>
          <a:ln>
            <a:noFill/>
          </a:ln>
        </p:spPr>
      </p:pic>
      <p:sp>
        <p:nvSpPr>
          <p:cNvPr id="602" name="Google Shape;602;p46"/>
          <p:cNvSpPr/>
          <p:nvPr/>
        </p:nvSpPr>
        <p:spPr>
          <a:xfrm>
            <a:off x="5603757" y="2585918"/>
            <a:ext cx="424500" cy="596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Lato"/>
                <a:ea typeface="Lato"/>
                <a:cs typeface="Lato"/>
                <a:sym typeface="Lato"/>
              </a:rPr>
              <a:t>si</a:t>
            </a:r>
            <a:endParaRPr sz="1800" b="0" i="0" u="none" strike="noStrike" cap="none">
              <a:solidFill>
                <a:srgbClr val="000000"/>
              </a:solidFill>
              <a:latin typeface="Times New Roman"/>
              <a:ea typeface="Times New Roman"/>
              <a:cs typeface="Times New Roman"/>
              <a:sym typeface="Times New Roman"/>
            </a:endParaRPr>
          </a:p>
        </p:txBody>
      </p:sp>
      <p:pic>
        <p:nvPicPr>
          <p:cNvPr id="603" name="Google Shape;603;p46"/>
          <p:cNvPicPr preferRelativeResize="0"/>
          <p:nvPr/>
        </p:nvPicPr>
        <p:blipFill rotWithShape="1">
          <a:blip r:embed="rId4">
            <a:alphaModFix/>
          </a:blip>
          <a:srcRect/>
          <a:stretch/>
        </p:blipFill>
        <p:spPr>
          <a:xfrm>
            <a:off x="5126966" y="2667118"/>
            <a:ext cx="512472" cy="527161"/>
          </a:xfrm>
          <a:prstGeom prst="rect">
            <a:avLst/>
          </a:prstGeom>
          <a:noFill/>
          <a:ln>
            <a:noFill/>
          </a:ln>
        </p:spPr>
      </p:pic>
      <p:pic>
        <p:nvPicPr>
          <p:cNvPr id="604" name="Google Shape;604;p46"/>
          <p:cNvPicPr preferRelativeResize="0"/>
          <p:nvPr/>
        </p:nvPicPr>
        <p:blipFill rotWithShape="1">
          <a:blip r:embed="rId5">
            <a:alphaModFix/>
          </a:blip>
          <a:srcRect/>
          <a:stretch/>
        </p:blipFill>
        <p:spPr>
          <a:xfrm>
            <a:off x="5975141" y="2679108"/>
            <a:ext cx="489989" cy="503191"/>
          </a:xfrm>
          <a:prstGeom prst="rect">
            <a:avLst/>
          </a:prstGeom>
          <a:noFill/>
          <a:ln>
            <a:noFill/>
          </a:ln>
        </p:spPr>
      </p:pic>
      <p:sp>
        <p:nvSpPr>
          <p:cNvPr id="605" name="Google Shape;605;p46"/>
          <p:cNvSpPr/>
          <p:nvPr/>
        </p:nvSpPr>
        <p:spPr>
          <a:xfrm>
            <a:off x="7268375" y="1987950"/>
            <a:ext cx="715800" cy="1885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Arial"/>
                <a:ea typeface="Arial"/>
                <a:cs typeface="Arial"/>
                <a:sym typeface="Arial"/>
              </a:rPr>
              <a:t> </a:t>
            </a: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
        <p:nvSpPr>
          <p:cNvPr id="606" name="Google Shape;606;p46"/>
          <p:cNvSpPr txBox="1"/>
          <p:nvPr/>
        </p:nvSpPr>
        <p:spPr>
          <a:xfrm>
            <a:off x="4278850" y="1551050"/>
            <a:ext cx="4430400" cy="84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Lato"/>
                <a:ea typeface="Lato"/>
                <a:cs typeface="Lato"/>
                <a:sym typeface="Lato"/>
              </a:rPr>
              <a:t>Parmi ceux qui utilisent Emacs, combien utilisent aussi Vim ?</a:t>
            </a:r>
            <a:endParaRPr sz="1800" b="0" i="0" u="none" strike="noStrike" cap="none">
              <a:solidFill>
                <a:srgbClr val="000000"/>
              </a:solidFill>
              <a:latin typeface="Lato"/>
              <a:ea typeface="Lato"/>
              <a:cs typeface="Lato"/>
              <a:sym typeface="Lato"/>
            </a:endParaRPr>
          </a:p>
        </p:txBody>
      </p:sp>
      <p:sp>
        <p:nvSpPr>
          <p:cNvPr id="607" name="Google Shape;607;p46"/>
          <p:cNvSpPr txBox="1"/>
          <p:nvPr/>
        </p:nvSpPr>
        <p:spPr>
          <a:xfrm>
            <a:off x="4278850" y="3676950"/>
            <a:ext cx="4430400" cy="105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Lato"/>
                <a:ea typeface="Lato"/>
                <a:cs typeface="Lato"/>
                <a:sym typeface="Lato"/>
              </a:rPr>
              <a:t>Ou alors: </a:t>
            </a:r>
            <a:r>
              <a:rPr lang="fr" sz="1800" b="1" i="0" u="none" strike="noStrike" cap="none">
                <a:solidFill>
                  <a:srgbClr val="000000"/>
                </a:solidFill>
                <a:latin typeface="Lato"/>
                <a:ea typeface="Lato"/>
                <a:cs typeface="Lato"/>
                <a:sym typeface="Lato"/>
              </a:rPr>
              <a:t>Quelle est la proportion d’étudiant qui utilise Vim parmi ceux qui utilisent Emacs ?</a:t>
            </a:r>
            <a:endParaRPr sz="1800" b="1" i="0" u="none" strike="noStrike" cap="none">
              <a:solidFill>
                <a:srgbClr val="000000"/>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7"/>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“SI” - Diagramme</a:t>
            </a:r>
            <a:endParaRPr/>
          </a:p>
        </p:txBody>
      </p:sp>
      <p:sp>
        <p:nvSpPr>
          <p:cNvPr id="613" name="Google Shape;613;p47"/>
          <p:cNvSpPr/>
          <p:nvPr/>
        </p:nvSpPr>
        <p:spPr>
          <a:xfrm>
            <a:off x="302400" y="1683875"/>
            <a:ext cx="3833700" cy="25719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47"/>
          <p:cNvSpPr txBox="1"/>
          <p:nvPr/>
        </p:nvSpPr>
        <p:spPr>
          <a:xfrm>
            <a:off x="507018" y="1683865"/>
            <a:ext cx="528300" cy="50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222222"/>
                </a:solidFill>
                <a:highlight>
                  <a:srgbClr val="FFFFFF"/>
                </a:highlight>
                <a:latin typeface="Times New Roman"/>
                <a:ea typeface="Times New Roman"/>
                <a:cs typeface="Times New Roman"/>
                <a:sym typeface="Times New Roman"/>
              </a:rPr>
              <a:t>Ω</a:t>
            </a:r>
            <a:endParaRPr sz="3600" b="0" i="0" u="none" strike="noStrike" cap="none">
              <a:solidFill>
                <a:srgbClr val="000000"/>
              </a:solidFill>
              <a:latin typeface="Lato"/>
              <a:ea typeface="Lato"/>
              <a:cs typeface="Lato"/>
              <a:sym typeface="Lato"/>
            </a:endParaRPr>
          </a:p>
        </p:txBody>
      </p:sp>
      <p:sp>
        <p:nvSpPr>
          <p:cNvPr id="615" name="Google Shape;615;p47"/>
          <p:cNvSpPr txBox="1"/>
          <p:nvPr/>
        </p:nvSpPr>
        <p:spPr>
          <a:xfrm>
            <a:off x="1549775" y="3570725"/>
            <a:ext cx="1402800" cy="387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n’utilisent ni Vim ni Emacs</a:t>
            </a:r>
            <a:endParaRPr sz="1000" b="0" i="0" u="none" strike="noStrike" cap="none">
              <a:solidFill>
                <a:srgbClr val="000000"/>
              </a:solidFill>
              <a:latin typeface="Montserrat"/>
              <a:ea typeface="Montserrat"/>
              <a:cs typeface="Montserrat"/>
              <a:sym typeface="Montserrat"/>
            </a:endParaRPr>
          </a:p>
        </p:txBody>
      </p:sp>
      <p:sp>
        <p:nvSpPr>
          <p:cNvPr id="616" name="Google Shape;616;p47"/>
          <p:cNvSpPr/>
          <p:nvPr/>
        </p:nvSpPr>
        <p:spPr>
          <a:xfrm>
            <a:off x="1266122" y="2344211"/>
            <a:ext cx="1069800" cy="10533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a:t>
            </a:r>
            <a:endParaRPr sz="1000" b="0" i="0" u="none" strike="noStrike" cap="none">
              <a:solidFill>
                <a:srgbClr val="000000"/>
              </a:solidFill>
              <a:latin typeface="Montserrat"/>
              <a:ea typeface="Montserrat"/>
              <a:cs typeface="Montserrat"/>
              <a:sym typeface="Montserrat"/>
            </a:endParaRPr>
          </a:p>
        </p:txBody>
      </p:sp>
      <p:sp>
        <p:nvSpPr>
          <p:cNvPr id="617" name="Google Shape;617;p47"/>
          <p:cNvSpPr/>
          <p:nvPr/>
        </p:nvSpPr>
        <p:spPr>
          <a:xfrm>
            <a:off x="2160427" y="2344211"/>
            <a:ext cx="1069800" cy="1053300"/>
          </a:xfrm>
          <a:prstGeom prst="ellipse">
            <a:avLst/>
          </a:prstGeom>
          <a:solidFill>
            <a:srgbClr val="F4CC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Emacs</a:t>
            </a:r>
            <a:endParaRPr sz="1000" b="0" i="0" u="none" strike="noStrike" cap="none">
              <a:solidFill>
                <a:srgbClr val="000000"/>
              </a:solidFill>
              <a:latin typeface="Montserrat"/>
              <a:ea typeface="Montserrat"/>
              <a:cs typeface="Montserrat"/>
              <a:sym typeface="Montserrat"/>
            </a:endParaRPr>
          </a:p>
        </p:txBody>
      </p:sp>
      <p:sp>
        <p:nvSpPr>
          <p:cNvPr id="618" name="Google Shape;618;p47"/>
          <p:cNvSpPr/>
          <p:nvPr/>
        </p:nvSpPr>
        <p:spPr>
          <a:xfrm>
            <a:off x="2165461" y="2585113"/>
            <a:ext cx="171383" cy="577393"/>
          </a:xfrm>
          <a:custGeom>
            <a:avLst/>
            <a:gdLst/>
            <a:ahLst/>
            <a:cxnLst/>
            <a:rect l="l" t="t" r="r" b="b"/>
            <a:pathLst>
              <a:path w="10835" h="29354" extrusionOk="0">
                <a:moveTo>
                  <a:pt x="5417" y="0"/>
                </a:moveTo>
                <a:lnTo>
                  <a:pt x="3780" y="2331"/>
                </a:lnTo>
                <a:lnTo>
                  <a:pt x="1575" y="6362"/>
                </a:lnTo>
                <a:lnTo>
                  <a:pt x="378" y="10394"/>
                </a:lnTo>
                <a:lnTo>
                  <a:pt x="0" y="13921"/>
                </a:lnTo>
                <a:lnTo>
                  <a:pt x="252" y="18583"/>
                </a:lnTo>
                <a:lnTo>
                  <a:pt x="1197" y="22236"/>
                </a:lnTo>
                <a:lnTo>
                  <a:pt x="3024" y="26079"/>
                </a:lnTo>
                <a:lnTo>
                  <a:pt x="5417" y="29354"/>
                </a:lnTo>
                <a:lnTo>
                  <a:pt x="7433" y="26393"/>
                </a:lnTo>
                <a:lnTo>
                  <a:pt x="9386" y="22740"/>
                </a:lnTo>
                <a:lnTo>
                  <a:pt x="10835" y="16252"/>
                </a:lnTo>
                <a:lnTo>
                  <a:pt x="10583" y="11591"/>
                </a:lnTo>
                <a:lnTo>
                  <a:pt x="9071" y="5921"/>
                </a:lnTo>
                <a:lnTo>
                  <a:pt x="7937" y="3528"/>
                </a:lnTo>
                <a:close/>
              </a:path>
            </a:pathLst>
          </a:custGeom>
          <a:solidFill>
            <a:srgbClr val="EA9999"/>
          </a:solidFill>
          <a:ln w="9525" cap="flat" cmpd="sng">
            <a:solidFill>
              <a:schemeClr val="dk2"/>
            </a:solidFill>
            <a:prstDash val="solid"/>
            <a:round/>
            <a:headEnd type="none" w="sm" len="sm"/>
            <a:tailEnd type="none" w="sm" len="sm"/>
          </a:ln>
        </p:spPr>
      </p:sp>
      <p:cxnSp>
        <p:nvCxnSpPr>
          <p:cNvPr id="619" name="Google Shape;619;p47"/>
          <p:cNvCxnSpPr/>
          <p:nvPr/>
        </p:nvCxnSpPr>
        <p:spPr>
          <a:xfrm flipH="1">
            <a:off x="2238056" y="2231136"/>
            <a:ext cx="14400" cy="573000"/>
          </a:xfrm>
          <a:prstGeom prst="straightConnector1">
            <a:avLst/>
          </a:prstGeom>
          <a:noFill/>
          <a:ln w="9525" cap="flat" cmpd="sng">
            <a:solidFill>
              <a:schemeClr val="dk2"/>
            </a:solidFill>
            <a:prstDash val="solid"/>
            <a:round/>
            <a:headEnd type="none" w="sm" len="sm"/>
            <a:tailEnd type="triangle" w="med" len="med"/>
          </a:ln>
        </p:spPr>
      </p:cxnSp>
      <p:sp>
        <p:nvSpPr>
          <p:cNvPr id="620" name="Google Shape;620;p47"/>
          <p:cNvSpPr txBox="1"/>
          <p:nvPr/>
        </p:nvSpPr>
        <p:spPr>
          <a:xfrm>
            <a:off x="1549775" y="1844125"/>
            <a:ext cx="1402800" cy="387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 et Emacs</a:t>
            </a:r>
            <a:endParaRPr sz="1000" b="0" i="0" u="none" strike="noStrike" cap="none">
              <a:solidFill>
                <a:srgbClr val="000000"/>
              </a:solidFill>
              <a:latin typeface="Montserrat"/>
              <a:ea typeface="Montserrat"/>
              <a:cs typeface="Montserrat"/>
              <a:sym typeface="Montserrat"/>
            </a:endParaRPr>
          </a:p>
        </p:txBody>
      </p:sp>
      <p:sp>
        <p:nvSpPr>
          <p:cNvPr id="621" name="Google Shape;621;p47"/>
          <p:cNvSpPr/>
          <p:nvPr/>
        </p:nvSpPr>
        <p:spPr>
          <a:xfrm>
            <a:off x="1266125" y="2344200"/>
            <a:ext cx="1069800" cy="10533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pic>
        <p:nvPicPr>
          <p:cNvPr id="622" name="Google Shape;622;p47"/>
          <p:cNvPicPr preferRelativeResize="0"/>
          <p:nvPr/>
        </p:nvPicPr>
        <p:blipFill rotWithShape="1">
          <a:blip r:embed="rId3">
            <a:alphaModFix/>
          </a:blip>
          <a:srcRect t="5926" r="76924"/>
          <a:stretch/>
        </p:blipFill>
        <p:spPr>
          <a:xfrm>
            <a:off x="5330517" y="2173759"/>
            <a:ext cx="1881106" cy="1601241"/>
          </a:xfrm>
          <a:prstGeom prst="rect">
            <a:avLst/>
          </a:prstGeom>
          <a:noFill/>
          <a:ln>
            <a:noFill/>
          </a:ln>
        </p:spPr>
      </p:pic>
      <p:sp>
        <p:nvSpPr>
          <p:cNvPr id="623" name="Google Shape;623;p47"/>
          <p:cNvSpPr/>
          <p:nvPr/>
        </p:nvSpPr>
        <p:spPr>
          <a:xfrm>
            <a:off x="5051742" y="2540746"/>
            <a:ext cx="1413300" cy="849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624" name="Google Shape;624;p47"/>
          <p:cNvPicPr preferRelativeResize="0"/>
          <p:nvPr/>
        </p:nvPicPr>
        <p:blipFill rotWithShape="1">
          <a:blip r:embed="rId3">
            <a:alphaModFix/>
          </a:blip>
          <a:srcRect t="5926" r="90033"/>
          <a:stretch/>
        </p:blipFill>
        <p:spPr>
          <a:xfrm>
            <a:off x="4278850" y="2164650"/>
            <a:ext cx="812450" cy="1601241"/>
          </a:xfrm>
          <a:prstGeom prst="rect">
            <a:avLst/>
          </a:prstGeom>
          <a:noFill/>
          <a:ln>
            <a:noFill/>
          </a:ln>
        </p:spPr>
      </p:pic>
      <p:sp>
        <p:nvSpPr>
          <p:cNvPr id="625" name="Google Shape;625;p47"/>
          <p:cNvSpPr/>
          <p:nvPr/>
        </p:nvSpPr>
        <p:spPr>
          <a:xfrm>
            <a:off x="5603757" y="2585918"/>
            <a:ext cx="424500" cy="596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3000" b="0" i="0" u="none" strike="noStrike" cap="none">
              <a:solidFill>
                <a:srgbClr val="000000"/>
              </a:solidFill>
              <a:latin typeface="Times New Roman"/>
              <a:ea typeface="Times New Roman"/>
              <a:cs typeface="Times New Roman"/>
              <a:sym typeface="Times New Roman"/>
            </a:endParaRPr>
          </a:p>
        </p:txBody>
      </p:sp>
      <p:pic>
        <p:nvPicPr>
          <p:cNvPr id="626" name="Google Shape;626;p47"/>
          <p:cNvPicPr preferRelativeResize="0"/>
          <p:nvPr/>
        </p:nvPicPr>
        <p:blipFill rotWithShape="1">
          <a:blip r:embed="rId4">
            <a:alphaModFix/>
          </a:blip>
          <a:srcRect/>
          <a:stretch/>
        </p:blipFill>
        <p:spPr>
          <a:xfrm>
            <a:off x="5126966" y="2667118"/>
            <a:ext cx="512472" cy="527161"/>
          </a:xfrm>
          <a:prstGeom prst="rect">
            <a:avLst/>
          </a:prstGeom>
          <a:noFill/>
          <a:ln>
            <a:noFill/>
          </a:ln>
        </p:spPr>
      </p:pic>
      <p:pic>
        <p:nvPicPr>
          <p:cNvPr id="627" name="Google Shape;627;p47"/>
          <p:cNvPicPr preferRelativeResize="0"/>
          <p:nvPr/>
        </p:nvPicPr>
        <p:blipFill rotWithShape="1">
          <a:blip r:embed="rId5">
            <a:alphaModFix/>
          </a:blip>
          <a:srcRect/>
          <a:stretch/>
        </p:blipFill>
        <p:spPr>
          <a:xfrm>
            <a:off x="5975141" y="2679108"/>
            <a:ext cx="489989" cy="503191"/>
          </a:xfrm>
          <a:prstGeom prst="rect">
            <a:avLst/>
          </a:prstGeom>
          <a:noFill/>
          <a:ln>
            <a:noFill/>
          </a:ln>
        </p:spPr>
      </p:pic>
      <p:sp>
        <p:nvSpPr>
          <p:cNvPr id="628" name="Google Shape;628;p47"/>
          <p:cNvSpPr/>
          <p:nvPr/>
        </p:nvSpPr>
        <p:spPr>
          <a:xfrm>
            <a:off x="7268375" y="1987950"/>
            <a:ext cx="715800" cy="1885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Arial"/>
                <a:ea typeface="Arial"/>
                <a:cs typeface="Arial"/>
                <a:sym typeface="Arial"/>
              </a:rPr>
              <a:t> </a:t>
            </a: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
        <p:nvSpPr>
          <p:cNvPr id="629" name="Google Shape;629;p47"/>
          <p:cNvSpPr txBox="1"/>
          <p:nvPr/>
        </p:nvSpPr>
        <p:spPr>
          <a:xfrm>
            <a:off x="4278850" y="1551050"/>
            <a:ext cx="4430400" cy="84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Lato"/>
                <a:ea typeface="Lato"/>
                <a:cs typeface="Lato"/>
                <a:sym typeface="Lato"/>
              </a:rPr>
              <a:t>Parmi ceux qui utilisent Emacs, combien utilisent aussi Vim ?</a:t>
            </a:r>
            <a:endParaRPr sz="1800" b="0" i="0" u="none" strike="noStrike" cap="none">
              <a:solidFill>
                <a:srgbClr val="000000"/>
              </a:solidFill>
              <a:latin typeface="Lato"/>
              <a:ea typeface="Lato"/>
              <a:cs typeface="Lato"/>
              <a:sym typeface="Lato"/>
            </a:endParaRPr>
          </a:p>
        </p:txBody>
      </p:sp>
      <p:sp>
        <p:nvSpPr>
          <p:cNvPr id="630" name="Google Shape;630;p47"/>
          <p:cNvSpPr txBox="1"/>
          <p:nvPr/>
        </p:nvSpPr>
        <p:spPr>
          <a:xfrm>
            <a:off x="4278850" y="3676950"/>
            <a:ext cx="4430400" cy="105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Lato"/>
                <a:ea typeface="Lato"/>
                <a:cs typeface="Lato"/>
                <a:sym typeface="Lato"/>
              </a:rPr>
              <a:t>Ou alors: </a:t>
            </a:r>
            <a:r>
              <a:rPr lang="fr" sz="1800" b="1" i="0" u="none" strike="noStrike" cap="none">
                <a:solidFill>
                  <a:srgbClr val="000000"/>
                </a:solidFill>
                <a:latin typeface="Lato"/>
                <a:ea typeface="Lato"/>
                <a:cs typeface="Lato"/>
                <a:sym typeface="Lato"/>
              </a:rPr>
              <a:t>Quelle est la proportion d’étudiant qui utilise Vim parmi ceux qui utilisent Emacs ?</a:t>
            </a:r>
            <a:endParaRPr sz="1800" b="1" i="0" u="none" strike="noStrike" cap="none">
              <a:solidFill>
                <a:srgbClr val="000000"/>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8"/>
          <p:cNvPicPr preferRelativeResize="0"/>
          <p:nvPr/>
        </p:nvPicPr>
        <p:blipFill rotWithShape="1">
          <a:blip r:embed="rId3">
            <a:alphaModFix/>
          </a:blip>
          <a:srcRect t="5926" r="76924"/>
          <a:stretch/>
        </p:blipFill>
        <p:spPr>
          <a:xfrm>
            <a:off x="5371492" y="2219984"/>
            <a:ext cx="1881106" cy="1601241"/>
          </a:xfrm>
          <a:prstGeom prst="rect">
            <a:avLst/>
          </a:prstGeom>
          <a:noFill/>
          <a:ln>
            <a:noFill/>
          </a:ln>
        </p:spPr>
      </p:pic>
      <p:sp>
        <p:nvSpPr>
          <p:cNvPr id="636" name="Google Shape;636;p48"/>
          <p:cNvSpPr/>
          <p:nvPr/>
        </p:nvSpPr>
        <p:spPr>
          <a:xfrm>
            <a:off x="5092717" y="2586971"/>
            <a:ext cx="1413300" cy="849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637" name="Google Shape;637;p48"/>
          <p:cNvPicPr preferRelativeResize="0"/>
          <p:nvPr/>
        </p:nvPicPr>
        <p:blipFill rotWithShape="1">
          <a:blip r:embed="rId3">
            <a:alphaModFix/>
          </a:blip>
          <a:srcRect t="5926" r="90033"/>
          <a:stretch/>
        </p:blipFill>
        <p:spPr>
          <a:xfrm>
            <a:off x="4319825" y="2210875"/>
            <a:ext cx="812450" cy="1601241"/>
          </a:xfrm>
          <a:prstGeom prst="rect">
            <a:avLst/>
          </a:prstGeom>
          <a:noFill/>
          <a:ln>
            <a:noFill/>
          </a:ln>
        </p:spPr>
      </p:pic>
      <p:sp>
        <p:nvSpPr>
          <p:cNvPr id="638" name="Google Shape;638;p48"/>
          <p:cNvSpPr/>
          <p:nvPr/>
        </p:nvSpPr>
        <p:spPr>
          <a:xfrm>
            <a:off x="5644732" y="2632143"/>
            <a:ext cx="424500" cy="596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639" name="Google Shape;639;p48"/>
          <p:cNvPicPr preferRelativeResize="0"/>
          <p:nvPr/>
        </p:nvPicPr>
        <p:blipFill rotWithShape="1">
          <a:blip r:embed="rId4">
            <a:alphaModFix/>
          </a:blip>
          <a:srcRect/>
          <a:stretch/>
        </p:blipFill>
        <p:spPr>
          <a:xfrm>
            <a:off x="5132266" y="2713343"/>
            <a:ext cx="512472" cy="527161"/>
          </a:xfrm>
          <a:prstGeom prst="rect">
            <a:avLst/>
          </a:prstGeom>
          <a:noFill/>
          <a:ln>
            <a:noFill/>
          </a:ln>
        </p:spPr>
      </p:pic>
      <p:pic>
        <p:nvPicPr>
          <p:cNvPr id="640" name="Google Shape;640;p48"/>
          <p:cNvPicPr preferRelativeResize="0"/>
          <p:nvPr/>
        </p:nvPicPr>
        <p:blipFill rotWithShape="1">
          <a:blip r:embed="rId5">
            <a:alphaModFix/>
          </a:blip>
          <a:srcRect/>
          <a:stretch/>
        </p:blipFill>
        <p:spPr>
          <a:xfrm>
            <a:off x="6016116" y="2725333"/>
            <a:ext cx="489989" cy="503191"/>
          </a:xfrm>
          <a:prstGeom prst="rect">
            <a:avLst/>
          </a:prstGeom>
          <a:noFill/>
          <a:ln>
            <a:noFill/>
          </a:ln>
        </p:spPr>
      </p:pic>
      <p:sp>
        <p:nvSpPr>
          <p:cNvPr id="641" name="Google Shape;641;p48"/>
          <p:cNvSpPr/>
          <p:nvPr/>
        </p:nvSpPr>
        <p:spPr>
          <a:xfrm>
            <a:off x="7309350" y="2034175"/>
            <a:ext cx="715800" cy="1885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Arial"/>
                <a:ea typeface="Arial"/>
                <a:cs typeface="Arial"/>
                <a:sym typeface="Arial"/>
              </a:rPr>
              <a:t> </a:t>
            </a: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
        <p:nvSpPr>
          <p:cNvPr id="642" name="Google Shape;642;p48"/>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“SI” - Diagramme</a:t>
            </a:r>
            <a:endParaRPr/>
          </a:p>
        </p:txBody>
      </p:sp>
      <p:sp>
        <p:nvSpPr>
          <p:cNvPr id="643" name="Google Shape;643;p48"/>
          <p:cNvSpPr/>
          <p:nvPr/>
        </p:nvSpPr>
        <p:spPr>
          <a:xfrm>
            <a:off x="472150" y="1683903"/>
            <a:ext cx="3018900" cy="2571900"/>
          </a:xfrm>
          <a:prstGeom prst="ellipse">
            <a:avLst/>
          </a:prstGeom>
          <a:solidFill>
            <a:srgbClr val="F4CCCC"/>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Montserrat"/>
                <a:ea typeface="Montserrat"/>
                <a:cs typeface="Montserrat"/>
                <a:sym typeface="Montserrat"/>
              </a:rPr>
              <a:t>Ceux qui utilisent </a:t>
            </a:r>
            <a:endParaRPr sz="1800" b="0"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Montserrat"/>
                <a:ea typeface="Montserrat"/>
                <a:cs typeface="Montserrat"/>
                <a:sym typeface="Montserrat"/>
              </a:rPr>
              <a:t>Emacs</a:t>
            </a:r>
            <a:endParaRPr sz="1800" b="0" i="0" u="none" strike="noStrike" cap="none">
              <a:solidFill>
                <a:srgbClr val="000000"/>
              </a:solidFill>
              <a:latin typeface="Montserrat"/>
              <a:ea typeface="Montserrat"/>
              <a:cs typeface="Montserrat"/>
              <a:sym typeface="Montserrat"/>
            </a:endParaRPr>
          </a:p>
        </p:txBody>
      </p:sp>
      <p:sp>
        <p:nvSpPr>
          <p:cNvPr id="644" name="Google Shape;644;p48"/>
          <p:cNvSpPr/>
          <p:nvPr/>
        </p:nvSpPr>
        <p:spPr>
          <a:xfrm>
            <a:off x="489398" y="2272061"/>
            <a:ext cx="587013" cy="1409726"/>
          </a:xfrm>
          <a:custGeom>
            <a:avLst/>
            <a:gdLst/>
            <a:ahLst/>
            <a:cxnLst/>
            <a:rect l="l" t="t" r="r" b="b"/>
            <a:pathLst>
              <a:path w="10835" h="29354" extrusionOk="0">
                <a:moveTo>
                  <a:pt x="5417" y="0"/>
                </a:moveTo>
                <a:lnTo>
                  <a:pt x="3780" y="2331"/>
                </a:lnTo>
                <a:lnTo>
                  <a:pt x="1575" y="6362"/>
                </a:lnTo>
                <a:lnTo>
                  <a:pt x="378" y="10394"/>
                </a:lnTo>
                <a:lnTo>
                  <a:pt x="0" y="13921"/>
                </a:lnTo>
                <a:lnTo>
                  <a:pt x="252" y="18583"/>
                </a:lnTo>
                <a:lnTo>
                  <a:pt x="1197" y="22236"/>
                </a:lnTo>
                <a:lnTo>
                  <a:pt x="3024" y="26079"/>
                </a:lnTo>
                <a:lnTo>
                  <a:pt x="5417" y="29354"/>
                </a:lnTo>
                <a:lnTo>
                  <a:pt x="7433" y="26393"/>
                </a:lnTo>
                <a:lnTo>
                  <a:pt x="9386" y="22740"/>
                </a:lnTo>
                <a:lnTo>
                  <a:pt x="10835" y="16252"/>
                </a:lnTo>
                <a:lnTo>
                  <a:pt x="10583" y="11591"/>
                </a:lnTo>
                <a:lnTo>
                  <a:pt x="9071" y="5921"/>
                </a:lnTo>
                <a:lnTo>
                  <a:pt x="7937" y="3528"/>
                </a:lnTo>
                <a:close/>
              </a:path>
            </a:pathLst>
          </a:custGeom>
          <a:solidFill>
            <a:srgbClr val="EA9999"/>
          </a:solidFill>
          <a:ln w="9525" cap="flat" cmpd="sng">
            <a:solidFill>
              <a:schemeClr val="dk2"/>
            </a:solidFill>
            <a:prstDash val="solid"/>
            <a:round/>
            <a:headEnd type="none" w="sm" len="sm"/>
            <a:tailEnd type="none" w="sm" len="sm"/>
          </a:ln>
        </p:spPr>
      </p:sp>
      <p:sp>
        <p:nvSpPr>
          <p:cNvPr id="645" name="Google Shape;645;p48"/>
          <p:cNvSpPr/>
          <p:nvPr/>
        </p:nvSpPr>
        <p:spPr>
          <a:xfrm>
            <a:off x="-1676400" y="1791013"/>
            <a:ext cx="2752800" cy="2371800"/>
          </a:xfrm>
          <a:prstGeom prst="ellipse">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sp>
        <p:nvSpPr>
          <p:cNvPr id="646" name="Google Shape;646;p48"/>
          <p:cNvSpPr txBox="1"/>
          <p:nvPr/>
        </p:nvSpPr>
        <p:spPr>
          <a:xfrm>
            <a:off x="66675" y="1972075"/>
            <a:ext cx="356100" cy="200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Lato"/>
                <a:ea typeface="Lato"/>
                <a:cs typeface="Lato"/>
                <a:sym typeface="Lato"/>
              </a:rPr>
              <a:t>VIM</a:t>
            </a:r>
            <a:endParaRPr sz="1800" b="0" i="0" u="none" strike="noStrike" cap="none">
              <a:solidFill>
                <a:srgbClr val="000000"/>
              </a:solidFill>
              <a:latin typeface="Lato"/>
              <a:ea typeface="Lato"/>
              <a:cs typeface="Lato"/>
              <a:sym typeface="Lato"/>
            </a:endParaRPr>
          </a:p>
        </p:txBody>
      </p:sp>
      <p:sp>
        <p:nvSpPr>
          <p:cNvPr id="647" name="Google Shape;647;p48"/>
          <p:cNvSpPr/>
          <p:nvPr/>
        </p:nvSpPr>
        <p:spPr>
          <a:xfrm>
            <a:off x="486351" y="1683900"/>
            <a:ext cx="3004800" cy="2571900"/>
          </a:xfrm>
          <a:prstGeom prst="ellipse">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49"/>
          <p:cNvPicPr preferRelativeResize="0"/>
          <p:nvPr/>
        </p:nvPicPr>
        <p:blipFill rotWithShape="1">
          <a:blip r:embed="rId3">
            <a:alphaModFix/>
          </a:blip>
          <a:srcRect t="5926" r="76924"/>
          <a:stretch/>
        </p:blipFill>
        <p:spPr>
          <a:xfrm>
            <a:off x="4466617" y="2219984"/>
            <a:ext cx="1881106" cy="1601241"/>
          </a:xfrm>
          <a:prstGeom prst="rect">
            <a:avLst/>
          </a:prstGeom>
          <a:noFill/>
          <a:ln>
            <a:noFill/>
          </a:ln>
        </p:spPr>
      </p:pic>
      <p:sp>
        <p:nvSpPr>
          <p:cNvPr id="653" name="Google Shape;653;p49"/>
          <p:cNvSpPr/>
          <p:nvPr/>
        </p:nvSpPr>
        <p:spPr>
          <a:xfrm>
            <a:off x="4187842" y="2586971"/>
            <a:ext cx="1413300" cy="849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654" name="Google Shape;654;p49"/>
          <p:cNvPicPr preferRelativeResize="0"/>
          <p:nvPr/>
        </p:nvPicPr>
        <p:blipFill rotWithShape="1">
          <a:blip r:embed="rId3">
            <a:alphaModFix/>
          </a:blip>
          <a:srcRect t="5926" r="90033"/>
          <a:stretch/>
        </p:blipFill>
        <p:spPr>
          <a:xfrm>
            <a:off x="3414950" y="2210875"/>
            <a:ext cx="812450" cy="1601241"/>
          </a:xfrm>
          <a:prstGeom prst="rect">
            <a:avLst/>
          </a:prstGeom>
          <a:noFill/>
          <a:ln>
            <a:noFill/>
          </a:ln>
        </p:spPr>
      </p:pic>
      <p:sp>
        <p:nvSpPr>
          <p:cNvPr id="655" name="Google Shape;655;p49"/>
          <p:cNvSpPr/>
          <p:nvPr/>
        </p:nvSpPr>
        <p:spPr>
          <a:xfrm>
            <a:off x="4739857" y="2632143"/>
            <a:ext cx="424500" cy="596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656" name="Google Shape;656;p49"/>
          <p:cNvPicPr preferRelativeResize="0"/>
          <p:nvPr/>
        </p:nvPicPr>
        <p:blipFill rotWithShape="1">
          <a:blip r:embed="rId4">
            <a:alphaModFix/>
          </a:blip>
          <a:srcRect/>
          <a:stretch/>
        </p:blipFill>
        <p:spPr>
          <a:xfrm>
            <a:off x="4227391" y="2713343"/>
            <a:ext cx="512472" cy="527161"/>
          </a:xfrm>
          <a:prstGeom prst="rect">
            <a:avLst/>
          </a:prstGeom>
          <a:noFill/>
          <a:ln>
            <a:noFill/>
          </a:ln>
        </p:spPr>
      </p:pic>
      <p:pic>
        <p:nvPicPr>
          <p:cNvPr id="657" name="Google Shape;657;p49"/>
          <p:cNvPicPr preferRelativeResize="0"/>
          <p:nvPr/>
        </p:nvPicPr>
        <p:blipFill rotWithShape="1">
          <a:blip r:embed="rId5">
            <a:alphaModFix/>
          </a:blip>
          <a:srcRect/>
          <a:stretch/>
        </p:blipFill>
        <p:spPr>
          <a:xfrm>
            <a:off x="5111241" y="2725333"/>
            <a:ext cx="489989" cy="503191"/>
          </a:xfrm>
          <a:prstGeom prst="rect">
            <a:avLst/>
          </a:prstGeom>
          <a:noFill/>
          <a:ln>
            <a:noFill/>
          </a:ln>
        </p:spPr>
      </p:pic>
      <p:sp>
        <p:nvSpPr>
          <p:cNvPr id="658" name="Google Shape;658;p49"/>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“SI” - Diagramme</a:t>
            </a:r>
            <a:endParaRPr/>
          </a:p>
        </p:txBody>
      </p:sp>
      <p:sp>
        <p:nvSpPr>
          <p:cNvPr id="659" name="Google Shape;659;p49"/>
          <p:cNvSpPr/>
          <p:nvPr/>
        </p:nvSpPr>
        <p:spPr>
          <a:xfrm>
            <a:off x="472150" y="1683903"/>
            <a:ext cx="3018900" cy="2571900"/>
          </a:xfrm>
          <a:prstGeom prst="ellipse">
            <a:avLst/>
          </a:prstGeom>
          <a:solidFill>
            <a:srgbClr val="F4CCCC"/>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Montserrat"/>
                <a:ea typeface="Montserrat"/>
                <a:cs typeface="Montserrat"/>
                <a:sym typeface="Montserrat"/>
              </a:rPr>
              <a:t>Ceux qui utilisent </a:t>
            </a:r>
            <a:endParaRPr sz="1800" b="0"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Montserrat"/>
                <a:ea typeface="Montserrat"/>
                <a:cs typeface="Montserrat"/>
                <a:sym typeface="Montserrat"/>
              </a:rPr>
              <a:t>Emacs</a:t>
            </a:r>
            <a:endParaRPr sz="1800" b="0" i="0" u="none" strike="noStrike" cap="none">
              <a:solidFill>
                <a:srgbClr val="000000"/>
              </a:solidFill>
              <a:latin typeface="Montserrat"/>
              <a:ea typeface="Montserrat"/>
              <a:cs typeface="Montserrat"/>
              <a:sym typeface="Montserrat"/>
            </a:endParaRPr>
          </a:p>
        </p:txBody>
      </p:sp>
      <p:sp>
        <p:nvSpPr>
          <p:cNvPr id="660" name="Google Shape;660;p49"/>
          <p:cNvSpPr/>
          <p:nvPr/>
        </p:nvSpPr>
        <p:spPr>
          <a:xfrm>
            <a:off x="489398" y="2272061"/>
            <a:ext cx="587013" cy="1409726"/>
          </a:xfrm>
          <a:custGeom>
            <a:avLst/>
            <a:gdLst/>
            <a:ahLst/>
            <a:cxnLst/>
            <a:rect l="l" t="t" r="r" b="b"/>
            <a:pathLst>
              <a:path w="10835" h="29354" extrusionOk="0">
                <a:moveTo>
                  <a:pt x="5417" y="0"/>
                </a:moveTo>
                <a:lnTo>
                  <a:pt x="3780" y="2331"/>
                </a:lnTo>
                <a:lnTo>
                  <a:pt x="1575" y="6362"/>
                </a:lnTo>
                <a:lnTo>
                  <a:pt x="378" y="10394"/>
                </a:lnTo>
                <a:lnTo>
                  <a:pt x="0" y="13921"/>
                </a:lnTo>
                <a:lnTo>
                  <a:pt x="252" y="18583"/>
                </a:lnTo>
                <a:lnTo>
                  <a:pt x="1197" y="22236"/>
                </a:lnTo>
                <a:lnTo>
                  <a:pt x="3024" y="26079"/>
                </a:lnTo>
                <a:lnTo>
                  <a:pt x="5417" y="29354"/>
                </a:lnTo>
                <a:lnTo>
                  <a:pt x="7433" y="26393"/>
                </a:lnTo>
                <a:lnTo>
                  <a:pt x="9386" y="22740"/>
                </a:lnTo>
                <a:lnTo>
                  <a:pt x="10835" y="16252"/>
                </a:lnTo>
                <a:lnTo>
                  <a:pt x="10583" y="11591"/>
                </a:lnTo>
                <a:lnTo>
                  <a:pt x="9071" y="5921"/>
                </a:lnTo>
                <a:lnTo>
                  <a:pt x="7937" y="3528"/>
                </a:lnTo>
                <a:close/>
              </a:path>
            </a:pathLst>
          </a:custGeom>
          <a:solidFill>
            <a:srgbClr val="EA9999"/>
          </a:solidFill>
          <a:ln w="9525" cap="flat" cmpd="sng">
            <a:solidFill>
              <a:schemeClr val="dk2"/>
            </a:solidFill>
            <a:prstDash val="solid"/>
            <a:round/>
            <a:headEnd type="none" w="sm" len="sm"/>
            <a:tailEnd type="none" w="sm" len="sm"/>
          </a:ln>
        </p:spPr>
      </p:sp>
      <p:sp>
        <p:nvSpPr>
          <p:cNvPr id="661" name="Google Shape;661;p49"/>
          <p:cNvSpPr/>
          <p:nvPr/>
        </p:nvSpPr>
        <p:spPr>
          <a:xfrm>
            <a:off x="-1676400" y="1791013"/>
            <a:ext cx="2752800" cy="2371800"/>
          </a:xfrm>
          <a:prstGeom prst="ellipse">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sp>
        <p:nvSpPr>
          <p:cNvPr id="662" name="Google Shape;662;p49"/>
          <p:cNvSpPr txBox="1"/>
          <p:nvPr/>
        </p:nvSpPr>
        <p:spPr>
          <a:xfrm>
            <a:off x="66675" y="1972075"/>
            <a:ext cx="356100" cy="200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Lato"/>
                <a:ea typeface="Lato"/>
                <a:cs typeface="Lato"/>
                <a:sym typeface="Lato"/>
              </a:rPr>
              <a:t>VIM</a:t>
            </a:r>
            <a:endParaRPr sz="1800" b="0" i="0" u="none" strike="noStrike" cap="none">
              <a:solidFill>
                <a:srgbClr val="000000"/>
              </a:solidFill>
              <a:latin typeface="Lato"/>
              <a:ea typeface="Lato"/>
              <a:cs typeface="Lato"/>
              <a:sym typeface="Lato"/>
            </a:endParaRPr>
          </a:p>
        </p:txBody>
      </p:sp>
      <p:sp>
        <p:nvSpPr>
          <p:cNvPr id="663" name="Google Shape;663;p49"/>
          <p:cNvSpPr/>
          <p:nvPr/>
        </p:nvSpPr>
        <p:spPr>
          <a:xfrm>
            <a:off x="489400" y="1683900"/>
            <a:ext cx="3001800" cy="2571900"/>
          </a:xfrm>
          <a:prstGeom prst="ellipse">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grpSp>
        <p:nvGrpSpPr>
          <p:cNvPr id="664" name="Google Shape;664;p49"/>
          <p:cNvGrpSpPr/>
          <p:nvPr/>
        </p:nvGrpSpPr>
        <p:grpSpPr>
          <a:xfrm>
            <a:off x="6347736" y="1928175"/>
            <a:ext cx="2228040" cy="1445200"/>
            <a:chOff x="3499261" y="1490150"/>
            <a:chExt cx="2228040" cy="1445200"/>
          </a:xfrm>
        </p:grpSpPr>
        <p:pic>
          <p:nvPicPr>
            <p:cNvPr id="665" name="Google Shape;665;p49"/>
            <p:cNvPicPr preferRelativeResize="0"/>
            <p:nvPr/>
          </p:nvPicPr>
          <p:blipFill rotWithShape="1">
            <a:blip r:embed="rId3">
              <a:alphaModFix/>
            </a:blip>
            <a:srcRect t="5926" r="83245"/>
            <a:stretch/>
          </p:blipFill>
          <p:spPr>
            <a:xfrm>
              <a:off x="4468500" y="1498325"/>
              <a:ext cx="1258801" cy="1437025"/>
            </a:xfrm>
            <a:prstGeom prst="rect">
              <a:avLst/>
            </a:prstGeom>
            <a:noFill/>
            <a:ln>
              <a:noFill/>
            </a:ln>
          </p:spPr>
        </p:pic>
        <p:sp>
          <p:nvSpPr>
            <p:cNvPr id="666" name="Google Shape;666;p49"/>
            <p:cNvSpPr/>
            <p:nvPr/>
          </p:nvSpPr>
          <p:spPr>
            <a:xfrm>
              <a:off x="4211575" y="1827675"/>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667" name="Google Shape;667;p49"/>
            <p:cNvPicPr preferRelativeResize="0"/>
            <p:nvPr/>
          </p:nvPicPr>
          <p:blipFill rotWithShape="1">
            <a:blip r:embed="rId3">
              <a:alphaModFix/>
            </a:blip>
            <a:srcRect t="5926" r="90033"/>
            <a:stretch/>
          </p:blipFill>
          <p:spPr>
            <a:xfrm>
              <a:off x="3499261" y="1490150"/>
              <a:ext cx="748774" cy="1437025"/>
            </a:xfrm>
            <a:prstGeom prst="rect">
              <a:avLst/>
            </a:prstGeom>
            <a:noFill/>
            <a:ln>
              <a:noFill/>
            </a:ln>
          </p:spPr>
        </p:pic>
        <p:sp>
          <p:nvSpPr>
            <p:cNvPr id="668" name="Google Shape;668;p49"/>
            <p:cNvSpPr/>
            <p:nvPr/>
          </p:nvSpPr>
          <p:spPr>
            <a:xfrm>
              <a:off x="4720325" y="1972113"/>
              <a:ext cx="3912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669" name="Google Shape;669;p49"/>
            <p:cNvPicPr preferRelativeResize="0"/>
            <p:nvPr/>
          </p:nvPicPr>
          <p:blipFill rotWithShape="1">
            <a:blip r:embed="rId4">
              <a:alphaModFix/>
            </a:blip>
            <a:srcRect/>
            <a:stretch/>
          </p:blipFill>
          <p:spPr>
            <a:xfrm>
              <a:off x="4248025" y="1941087"/>
              <a:ext cx="472305" cy="473101"/>
            </a:xfrm>
            <a:prstGeom prst="rect">
              <a:avLst/>
            </a:prstGeom>
            <a:noFill/>
            <a:ln>
              <a:noFill/>
            </a:ln>
          </p:spPr>
        </p:pic>
        <p:pic>
          <p:nvPicPr>
            <p:cNvPr id="670" name="Google Shape;670;p49"/>
            <p:cNvPicPr preferRelativeResize="0"/>
            <p:nvPr/>
          </p:nvPicPr>
          <p:blipFill rotWithShape="1">
            <a:blip r:embed="rId5">
              <a:alphaModFix/>
            </a:blip>
            <a:srcRect/>
            <a:stretch/>
          </p:blipFill>
          <p:spPr>
            <a:xfrm>
              <a:off x="5062600" y="1951848"/>
              <a:ext cx="451587" cy="451587"/>
            </a:xfrm>
            <a:prstGeom prst="rect">
              <a:avLst/>
            </a:prstGeom>
            <a:noFill/>
            <a:ln>
              <a:noFill/>
            </a:ln>
          </p:spPr>
        </p:pic>
      </p:grpSp>
      <p:cxnSp>
        <p:nvCxnSpPr>
          <p:cNvPr id="671" name="Google Shape;671;p49"/>
          <p:cNvCxnSpPr/>
          <p:nvPr/>
        </p:nvCxnSpPr>
        <p:spPr>
          <a:xfrm>
            <a:off x="6355300" y="3043575"/>
            <a:ext cx="2449800" cy="8100"/>
          </a:xfrm>
          <a:prstGeom prst="straightConnector1">
            <a:avLst/>
          </a:prstGeom>
          <a:noFill/>
          <a:ln w="19050" cap="flat" cmpd="sng">
            <a:solidFill>
              <a:schemeClr val="dk2"/>
            </a:solidFill>
            <a:prstDash val="solid"/>
            <a:round/>
            <a:headEnd type="none" w="sm" len="sm"/>
            <a:tailEnd type="none" w="sm" len="sm"/>
          </a:ln>
        </p:spPr>
      </p:cxnSp>
      <p:grpSp>
        <p:nvGrpSpPr>
          <p:cNvPr id="672" name="Google Shape;672;p49"/>
          <p:cNvGrpSpPr/>
          <p:nvPr/>
        </p:nvGrpSpPr>
        <p:grpSpPr>
          <a:xfrm>
            <a:off x="6846412" y="3126400"/>
            <a:ext cx="1475974" cy="806100"/>
            <a:chOff x="5888487" y="2663775"/>
            <a:chExt cx="1475974" cy="806100"/>
          </a:xfrm>
        </p:grpSpPr>
        <p:pic>
          <p:nvPicPr>
            <p:cNvPr id="673" name="Google Shape;673;p49"/>
            <p:cNvPicPr preferRelativeResize="0"/>
            <p:nvPr/>
          </p:nvPicPr>
          <p:blipFill rotWithShape="1">
            <a:blip r:embed="rId6">
              <a:alphaModFix/>
            </a:blip>
            <a:srcRect t="20858" r="25116" b="18398"/>
            <a:stretch/>
          </p:blipFill>
          <p:spPr>
            <a:xfrm>
              <a:off x="5888487" y="2736650"/>
              <a:ext cx="1475974" cy="696475"/>
            </a:xfrm>
            <a:prstGeom prst="rect">
              <a:avLst/>
            </a:prstGeom>
            <a:noFill/>
            <a:ln>
              <a:noFill/>
            </a:ln>
          </p:spPr>
        </p:pic>
        <p:sp>
          <p:nvSpPr>
            <p:cNvPr id="674" name="Google Shape;674;p49"/>
            <p:cNvSpPr/>
            <p:nvPr/>
          </p:nvSpPr>
          <p:spPr>
            <a:xfrm>
              <a:off x="6498800" y="2663775"/>
              <a:ext cx="673500" cy="806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75" name="Google Shape;675;p49"/>
            <p:cNvPicPr preferRelativeResize="0"/>
            <p:nvPr/>
          </p:nvPicPr>
          <p:blipFill rotWithShape="1">
            <a:blip r:embed="rId5">
              <a:alphaModFix/>
            </a:blip>
            <a:srcRect/>
            <a:stretch/>
          </p:blipFill>
          <p:spPr>
            <a:xfrm>
              <a:off x="6550525" y="2779747"/>
              <a:ext cx="574175" cy="574175"/>
            </a:xfrm>
            <a:prstGeom prst="rect">
              <a:avLst/>
            </a:prstGeom>
            <a:noFill/>
            <a:ln>
              <a:noFill/>
            </a:ln>
          </p:spPr>
        </p:pic>
      </p:grpSp>
      <p:sp>
        <p:nvSpPr>
          <p:cNvPr id="676" name="Google Shape;676;p49"/>
          <p:cNvSpPr/>
          <p:nvPr/>
        </p:nvSpPr>
        <p:spPr>
          <a:xfrm>
            <a:off x="819150" y="1386083"/>
            <a:ext cx="6581775" cy="1242825"/>
          </a:xfrm>
          <a:custGeom>
            <a:avLst/>
            <a:gdLst/>
            <a:ahLst/>
            <a:cxnLst/>
            <a:rect l="l" t="t" r="r" b="b"/>
            <a:pathLst>
              <a:path w="263271" h="49713" extrusionOk="0">
                <a:moveTo>
                  <a:pt x="263271" y="32949"/>
                </a:moveTo>
                <a:cubicBezTo>
                  <a:pt x="239840" y="27488"/>
                  <a:pt x="166561" y="-2611"/>
                  <a:pt x="122682" y="183"/>
                </a:cubicBezTo>
                <a:cubicBezTo>
                  <a:pt x="78804" y="2977"/>
                  <a:pt x="20447" y="41458"/>
                  <a:pt x="0" y="49713"/>
                </a:cubicBezTo>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9"/>
          <p:cNvSpPr/>
          <p:nvPr/>
        </p:nvSpPr>
        <p:spPr>
          <a:xfrm>
            <a:off x="2019300" y="3943350"/>
            <a:ext cx="5219700" cy="781850"/>
          </a:xfrm>
          <a:custGeom>
            <a:avLst/>
            <a:gdLst/>
            <a:ahLst/>
            <a:cxnLst/>
            <a:rect l="l" t="t" r="r" b="b"/>
            <a:pathLst>
              <a:path w="208788" h="31274" extrusionOk="0">
                <a:moveTo>
                  <a:pt x="0" y="0"/>
                </a:moveTo>
                <a:cubicBezTo>
                  <a:pt x="16891" y="5207"/>
                  <a:pt x="66548" y="30988"/>
                  <a:pt x="101346" y="31242"/>
                </a:cubicBezTo>
                <a:cubicBezTo>
                  <a:pt x="136144" y="31496"/>
                  <a:pt x="190881" y="6477"/>
                  <a:pt x="208788" y="1524"/>
                </a:cubicBezTo>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0"/>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“SI” - Diagramme</a:t>
            </a:r>
            <a:endParaRPr/>
          </a:p>
        </p:txBody>
      </p:sp>
      <p:sp>
        <p:nvSpPr>
          <p:cNvPr id="683" name="Google Shape;683;p50"/>
          <p:cNvSpPr/>
          <p:nvPr/>
        </p:nvSpPr>
        <p:spPr>
          <a:xfrm>
            <a:off x="302400" y="1683875"/>
            <a:ext cx="3833700" cy="25719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50"/>
          <p:cNvSpPr txBox="1"/>
          <p:nvPr/>
        </p:nvSpPr>
        <p:spPr>
          <a:xfrm>
            <a:off x="507018" y="1683865"/>
            <a:ext cx="528300" cy="50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222222"/>
                </a:solidFill>
                <a:highlight>
                  <a:srgbClr val="FFFFFF"/>
                </a:highlight>
                <a:latin typeface="Times New Roman"/>
                <a:ea typeface="Times New Roman"/>
                <a:cs typeface="Times New Roman"/>
                <a:sym typeface="Times New Roman"/>
              </a:rPr>
              <a:t>Ω</a:t>
            </a:r>
            <a:endParaRPr sz="3600" b="0" i="0" u="none" strike="noStrike" cap="none">
              <a:solidFill>
                <a:srgbClr val="000000"/>
              </a:solidFill>
              <a:latin typeface="Lato"/>
              <a:ea typeface="Lato"/>
              <a:cs typeface="Lato"/>
              <a:sym typeface="Lato"/>
            </a:endParaRPr>
          </a:p>
        </p:txBody>
      </p:sp>
      <p:sp>
        <p:nvSpPr>
          <p:cNvPr id="685" name="Google Shape;685;p50"/>
          <p:cNvSpPr txBox="1"/>
          <p:nvPr/>
        </p:nvSpPr>
        <p:spPr>
          <a:xfrm>
            <a:off x="1549775" y="3570725"/>
            <a:ext cx="1402800" cy="387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n’utilisent ni Vim ni Emacs</a:t>
            </a:r>
            <a:endParaRPr sz="1000" b="0" i="0" u="none" strike="noStrike" cap="none">
              <a:solidFill>
                <a:srgbClr val="000000"/>
              </a:solidFill>
              <a:latin typeface="Montserrat"/>
              <a:ea typeface="Montserrat"/>
              <a:cs typeface="Montserrat"/>
              <a:sym typeface="Montserrat"/>
            </a:endParaRPr>
          </a:p>
        </p:txBody>
      </p:sp>
      <p:sp>
        <p:nvSpPr>
          <p:cNvPr id="686" name="Google Shape;686;p50"/>
          <p:cNvSpPr/>
          <p:nvPr/>
        </p:nvSpPr>
        <p:spPr>
          <a:xfrm>
            <a:off x="1266122" y="2344211"/>
            <a:ext cx="1069800" cy="1053300"/>
          </a:xfrm>
          <a:prstGeom prst="ellipse">
            <a:avLst/>
          </a:prstGeom>
          <a:solidFill>
            <a:srgbClr val="F4CC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a:t>
            </a:r>
            <a:endParaRPr sz="1000" b="0" i="0" u="none" strike="noStrike" cap="none">
              <a:solidFill>
                <a:srgbClr val="000000"/>
              </a:solidFill>
              <a:latin typeface="Montserrat"/>
              <a:ea typeface="Montserrat"/>
              <a:cs typeface="Montserrat"/>
              <a:sym typeface="Montserrat"/>
            </a:endParaRPr>
          </a:p>
        </p:txBody>
      </p:sp>
      <p:sp>
        <p:nvSpPr>
          <p:cNvPr id="687" name="Google Shape;687;p50"/>
          <p:cNvSpPr/>
          <p:nvPr/>
        </p:nvSpPr>
        <p:spPr>
          <a:xfrm>
            <a:off x="2160427" y="2344211"/>
            <a:ext cx="1069800" cy="10533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Emacs</a:t>
            </a:r>
            <a:endParaRPr sz="1000" b="0" i="0" u="none" strike="noStrike" cap="none">
              <a:solidFill>
                <a:srgbClr val="000000"/>
              </a:solidFill>
              <a:latin typeface="Montserrat"/>
              <a:ea typeface="Montserrat"/>
              <a:cs typeface="Montserrat"/>
              <a:sym typeface="Montserrat"/>
            </a:endParaRPr>
          </a:p>
        </p:txBody>
      </p:sp>
      <p:sp>
        <p:nvSpPr>
          <p:cNvPr id="688" name="Google Shape;688;p50"/>
          <p:cNvSpPr/>
          <p:nvPr/>
        </p:nvSpPr>
        <p:spPr>
          <a:xfrm>
            <a:off x="2165461" y="2585113"/>
            <a:ext cx="171383" cy="577393"/>
          </a:xfrm>
          <a:custGeom>
            <a:avLst/>
            <a:gdLst/>
            <a:ahLst/>
            <a:cxnLst/>
            <a:rect l="l" t="t" r="r" b="b"/>
            <a:pathLst>
              <a:path w="10835" h="29354" extrusionOk="0">
                <a:moveTo>
                  <a:pt x="5417" y="0"/>
                </a:moveTo>
                <a:lnTo>
                  <a:pt x="3780" y="2331"/>
                </a:lnTo>
                <a:lnTo>
                  <a:pt x="1575" y="6362"/>
                </a:lnTo>
                <a:lnTo>
                  <a:pt x="378" y="10394"/>
                </a:lnTo>
                <a:lnTo>
                  <a:pt x="0" y="13921"/>
                </a:lnTo>
                <a:lnTo>
                  <a:pt x="252" y="18583"/>
                </a:lnTo>
                <a:lnTo>
                  <a:pt x="1197" y="22236"/>
                </a:lnTo>
                <a:lnTo>
                  <a:pt x="3024" y="26079"/>
                </a:lnTo>
                <a:lnTo>
                  <a:pt x="5417" y="29354"/>
                </a:lnTo>
                <a:lnTo>
                  <a:pt x="7433" y="26393"/>
                </a:lnTo>
                <a:lnTo>
                  <a:pt x="9386" y="22740"/>
                </a:lnTo>
                <a:lnTo>
                  <a:pt x="10835" y="16252"/>
                </a:lnTo>
                <a:lnTo>
                  <a:pt x="10583" y="11591"/>
                </a:lnTo>
                <a:lnTo>
                  <a:pt x="9071" y="5921"/>
                </a:lnTo>
                <a:lnTo>
                  <a:pt x="7937" y="3528"/>
                </a:lnTo>
                <a:close/>
              </a:path>
            </a:pathLst>
          </a:custGeom>
          <a:solidFill>
            <a:srgbClr val="EA9999"/>
          </a:solidFill>
          <a:ln w="9525" cap="flat" cmpd="sng">
            <a:solidFill>
              <a:schemeClr val="dk2"/>
            </a:solidFill>
            <a:prstDash val="solid"/>
            <a:round/>
            <a:headEnd type="none" w="sm" len="sm"/>
            <a:tailEnd type="none" w="sm" len="sm"/>
          </a:ln>
        </p:spPr>
      </p:sp>
      <p:cxnSp>
        <p:nvCxnSpPr>
          <p:cNvPr id="689" name="Google Shape;689;p50"/>
          <p:cNvCxnSpPr/>
          <p:nvPr/>
        </p:nvCxnSpPr>
        <p:spPr>
          <a:xfrm flipH="1">
            <a:off x="2238056" y="2231136"/>
            <a:ext cx="14400" cy="573000"/>
          </a:xfrm>
          <a:prstGeom prst="straightConnector1">
            <a:avLst/>
          </a:prstGeom>
          <a:noFill/>
          <a:ln w="9525" cap="flat" cmpd="sng">
            <a:solidFill>
              <a:schemeClr val="dk2"/>
            </a:solidFill>
            <a:prstDash val="solid"/>
            <a:round/>
            <a:headEnd type="none" w="sm" len="sm"/>
            <a:tailEnd type="triangle" w="med" len="med"/>
          </a:ln>
        </p:spPr>
      </p:cxnSp>
      <p:sp>
        <p:nvSpPr>
          <p:cNvPr id="690" name="Google Shape;690;p50"/>
          <p:cNvSpPr txBox="1"/>
          <p:nvPr/>
        </p:nvSpPr>
        <p:spPr>
          <a:xfrm>
            <a:off x="1549775" y="1844125"/>
            <a:ext cx="1402800" cy="387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 et Emacs</a:t>
            </a:r>
            <a:endParaRPr sz="1000" b="0" i="0" u="none" strike="noStrike" cap="none">
              <a:solidFill>
                <a:srgbClr val="000000"/>
              </a:solidFill>
              <a:latin typeface="Montserrat"/>
              <a:ea typeface="Montserrat"/>
              <a:cs typeface="Montserrat"/>
              <a:sym typeface="Montserrat"/>
            </a:endParaRPr>
          </a:p>
        </p:txBody>
      </p:sp>
      <p:sp>
        <p:nvSpPr>
          <p:cNvPr id="691" name="Google Shape;691;p50"/>
          <p:cNvSpPr/>
          <p:nvPr/>
        </p:nvSpPr>
        <p:spPr>
          <a:xfrm>
            <a:off x="1266128" y="2344207"/>
            <a:ext cx="1069800" cy="10533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pic>
        <p:nvPicPr>
          <p:cNvPr id="692" name="Google Shape;692;p50"/>
          <p:cNvPicPr preferRelativeResize="0"/>
          <p:nvPr/>
        </p:nvPicPr>
        <p:blipFill rotWithShape="1">
          <a:blip r:embed="rId3">
            <a:alphaModFix/>
          </a:blip>
          <a:srcRect t="5926" r="76924"/>
          <a:stretch/>
        </p:blipFill>
        <p:spPr>
          <a:xfrm>
            <a:off x="5176213" y="2262346"/>
            <a:ext cx="1608904" cy="1490394"/>
          </a:xfrm>
          <a:prstGeom prst="rect">
            <a:avLst/>
          </a:prstGeom>
          <a:noFill/>
          <a:ln>
            <a:noFill/>
          </a:ln>
        </p:spPr>
      </p:pic>
      <p:sp>
        <p:nvSpPr>
          <p:cNvPr id="693" name="Google Shape;693;p50"/>
          <p:cNvSpPr/>
          <p:nvPr/>
        </p:nvSpPr>
        <p:spPr>
          <a:xfrm>
            <a:off x="4937777" y="2603928"/>
            <a:ext cx="1208700" cy="790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694" name="Google Shape;694;p50"/>
          <p:cNvPicPr preferRelativeResize="0"/>
          <p:nvPr/>
        </p:nvPicPr>
        <p:blipFill rotWithShape="1">
          <a:blip r:embed="rId3">
            <a:alphaModFix/>
          </a:blip>
          <a:srcRect t="5926" r="90033"/>
          <a:stretch/>
        </p:blipFill>
        <p:spPr>
          <a:xfrm>
            <a:off x="4276725" y="2253867"/>
            <a:ext cx="694886" cy="1490394"/>
          </a:xfrm>
          <a:prstGeom prst="rect">
            <a:avLst/>
          </a:prstGeom>
          <a:noFill/>
          <a:ln>
            <a:noFill/>
          </a:ln>
        </p:spPr>
      </p:pic>
      <p:sp>
        <p:nvSpPr>
          <p:cNvPr id="695" name="Google Shape;695;p50"/>
          <p:cNvSpPr/>
          <p:nvPr/>
        </p:nvSpPr>
        <p:spPr>
          <a:xfrm>
            <a:off x="5360615" y="2645973"/>
            <a:ext cx="363000" cy="555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696" name="Google Shape;696;p50"/>
          <p:cNvPicPr preferRelativeResize="0"/>
          <p:nvPr/>
        </p:nvPicPr>
        <p:blipFill rotWithShape="1">
          <a:blip r:embed="rId4">
            <a:alphaModFix/>
          </a:blip>
          <a:srcRect/>
          <a:stretch/>
        </p:blipFill>
        <p:spPr>
          <a:xfrm>
            <a:off x="5662442" y="2678139"/>
            <a:ext cx="438315" cy="490668"/>
          </a:xfrm>
          <a:prstGeom prst="rect">
            <a:avLst/>
          </a:prstGeom>
          <a:noFill/>
          <a:ln>
            <a:noFill/>
          </a:ln>
        </p:spPr>
      </p:pic>
      <p:pic>
        <p:nvPicPr>
          <p:cNvPr id="697" name="Google Shape;697;p50"/>
          <p:cNvPicPr preferRelativeResize="0"/>
          <p:nvPr/>
        </p:nvPicPr>
        <p:blipFill rotWithShape="1">
          <a:blip r:embed="rId5">
            <a:alphaModFix/>
          </a:blip>
          <a:srcRect/>
          <a:stretch/>
        </p:blipFill>
        <p:spPr>
          <a:xfrm>
            <a:off x="5011396" y="2689299"/>
            <a:ext cx="419087" cy="468357"/>
          </a:xfrm>
          <a:prstGeom prst="rect">
            <a:avLst/>
          </a:prstGeom>
          <a:noFill/>
          <a:ln>
            <a:noFill/>
          </a:ln>
        </p:spPr>
      </p:pic>
      <p:grpSp>
        <p:nvGrpSpPr>
          <p:cNvPr id="698" name="Google Shape;698;p50"/>
          <p:cNvGrpSpPr/>
          <p:nvPr/>
        </p:nvGrpSpPr>
        <p:grpSpPr>
          <a:xfrm>
            <a:off x="6791588" y="1990775"/>
            <a:ext cx="1905642" cy="1345192"/>
            <a:chOff x="3499261" y="1490150"/>
            <a:chExt cx="2228040" cy="1445200"/>
          </a:xfrm>
        </p:grpSpPr>
        <p:pic>
          <p:nvPicPr>
            <p:cNvPr id="699" name="Google Shape;699;p50"/>
            <p:cNvPicPr preferRelativeResize="0"/>
            <p:nvPr/>
          </p:nvPicPr>
          <p:blipFill rotWithShape="1">
            <a:blip r:embed="rId3">
              <a:alphaModFix/>
            </a:blip>
            <a:srcRect t="5926" r="83245"/>
            <a:stretch/>
          </p:blipFill>
          <p:spPr>
            <a:xfrm>
              <a:off x="4468500" y="1498325"/>
              <a:ext cx="1258801" cy="1437025"/>
            </a:xfrm>
            <a:prstGeom prst="rect">
              <a:avLst/>
            </a:prstGeom>
            <a:noFill/>
            <a:ln>
              <a:noFill/>
            </a:ln>
          </p:spPr>
        </p:pic>
        <p:sp>
          <p:nvSpPr>
            <p:cNvPr id="700" name="Google Shape;700;p50"/>
            <p:cNvSpPr/>
            <p:nvPr/>
          </p:nvSpPr>
          <p:spPr>
            <a:xfrm>
              <a:off x="4211575" y="1827675"/>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701" name="Google Shape;701;p50"/>
            <p:cNvPicPr preferRelativeResize="0"/>
            <p:nvPr/>
          </p:nvPicPr>
          <p:blipFill rotWithShape="1">
            <a:blip r:embed="rId3">
              <a:alphaModFix/>
            </a:blip>
            <a:srcRect t="5926" r="90033"/>
            <a:stretch/>
          </p:blipFill>
          <p:spPr>
            <a:xfrm>
              <a:off x="3499261" y="1490150"/>
              <a:ext cx="748774" cy="1437025"/>
            </a:xfrm>
            <a:prstGeom prst="rect">
              <a:avLst/>
            </a:prstGeom>
            <a:noFill/>
            <a:ln>
              <a:noFill/>
            </a:ln>
          </p:spPr>
        </p:pic>
        <p:sp>
          <p:nvSpPr>
            <p:cNvPr id="702" name="Google Shape;702;p50"/>
            <p:cNvSpPr/>
            <p:nvPr/>
          </p:nvSpPr>
          <p:spPr>
            <a:xfrm>
              <a:off x="4618694" y="1972113"/>
              <a:ext cx="3912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703" name="Google Shape;703;p50"/>
            <p:cNvPicPr preferRelativeResize="0"/>
            <p:nvPr/>
          </p:nvPicPr>
          <p:blipFill rotWithShape="1">
            <a:blip r:embed="rId4">
              <a:alphaModFix/>
            </a:blip>
            <a:srcRect/>
            <a:stretch/>
          </p:blipFill>
          <p:spPr>
            <a:xfrm>
              <a:off x="5055768" y="1961339"/>
              <a:ext cx="472305" cy="473101"/>
            </a:xfrm>
            <a:prstGeom prst="rect">
              <a:avLst/>
            </a:prstGeom>
            <a:noFill/>
            <a:ln>
              <a:noFill/>
            </a:ln>
          </p:spPr>
        </p:pic>
        <p:pic>
          <p:nvPicPr>
            <p:cNvPr id="704" name="Google Shape;704;p50"/>
            <p:cNvPicPr preferRelativeResize="0"/>
            <p:nvPr/>
          </p:nvPicPr>
          <p:blipFill rotWithShape="1">
            <a:blip r:embed="rId5">
              <a:alphaModFix/>
            </a:blip>
            <a:srcRect/>
            <a:stretch/>
          </p:blipFill>
          <p:spPr>
            <a:xfrm>
              <a:off x="4211583" y="1972099"/>
              <a:ext cx="451587" cy="451587"/>
            </a:xfrm>
            <a:prstGeom prst="rect">
              <a:avLst/>
            </a:prstGeom>
            <a:noFill/>
            <a:ln>
              <a:noFill/>
            </a:ln>
          </p:spPr>
        </p:pic>
      </p:grpSp>
      <p:cxnSp>
        <p:nvCxnSpPr>
          <p:cNvPr id="705" name="Google Shape;705;p50"/>
          <p:cNvCxnSpPr/>
          <p:nvPr/>
        </p:nvCxnSpPr>
        <p:spPr>
          <a:xfrm>
            <a:off x="6791599" y="3028923"/>
            <a:ext cx="2095200" cy="7500"/>
          </a:xfrm>
          <a:prstGeom prst="straightConnector1">
            <a:avLst/>
          </a:prstGeom>
          <a:noFill/>
          <a:ln w="19050" cap="flat" cmpd="sng">
            <a:solidFill>
              <a:schemeClr val="dk2"/>
            </a:solidFill>
            <a:prstDash val="solid"/>
            <a:round/>
            <a:headEnd type="none" w="sm" len="sm"/>
            <a:tailEnd type="none" w="sm" len="sm"/>
          </a:ln>
        </p:spPr>
      </p:cxnSp>
      <p:grpSp>
        <p:nvGrpSpPr>
          <p:cNvPr id="706" name="Google Shape;706;p50"/>
          <p:cNvGrpSpPr/>
          <p:nvPr/>
        </p:nvGrpSpPr>
        <p:grpSpPr>
          <a:xfrm>
            <a:off x="7211660" y="3106082"/>
            <a:ext cx="1262401" cy="750318"/>
            <a:chOff x="5888487" y="2663775"/>
            <a:chExt cx="1475974" cy="806100"/>
          </a:xfrm>
        </p:grpSpPr>
        <p:pic>
          <p:nvPicPr>
            <p:cNvPr id="707" name="Google Shape;707;p50"/>
            <p:cNvPicPr preferRelativeResize="0"/>
            <p:nvPr/>
          </p:nvPicPr>
          <p:blipFill rotWithShape="1">
            <a:blip r:embed="rId6">
              <a:alphaModFix/>
            </a:blip>
            <a:srcRect t="20858" r="25116" b="18398"/>
            <a:stretch/>
          </p:blipFill>
          <p:spPr>
            <a:xfrm>
              <a:off x="5888487" y="2736650"/>
              <a:ext cx="1475974" cy="696475"/>
            </a:xfrm>
            <a:prstGeom prst="rect">
              <a:avLst/>
            </a:prstGeom>
            <a:noFill/>
            <a:ln>
              <a:noFill/>
            </a:ln>
          </p:spPr>
        </p:pic>
        <p:sp>
          <p:nvSpPr>
            <p:cNvPr id="708" name="Google Shape;708;p50"/>
            <p:cNvSpPr/>
            <p:nvPr/>
          </p:nvSpPr>
          <p:spPr>
            <a:xfrm>
              <a:off x="6498800" y="2663775"/>
              <a:ext cx="673500" cy="806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09" name="Google Shape;709;p50"/>
          <p:cNvPicPr preferRelativeResize="0"/>
          <p:nvPr/>
        </p:nvPicPr>
        <p:blipFill rotWithShape="1">
          <a:blip r:embed="rId4">
            <a:alphaModFix/>
          </a:blip>
          <a:srcRect/>
          <a:stretch/>
        </p:blipFill>
        <p:spPr>
          <a:xfrm>
            <a:off x="7786517" y="3235902"/>
            <a:ext cx="438315" cy="49066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51"/>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Probabilité “SI” - Diagramme</a:t>
            </a:r>
            <a:endParaRPr/>
          </a:p>
        </p:txBody>
      </p:sp>
      <p:sp>
        <p:nvSpPr>
          <p:cNvPr id="715" name="Google Shape;715;p51"/>
          <p:cNvSpPr/>
          <p:nvPr/>
        </p:nvSpPr>
        <p:spPr>
          <a:xfrm>
            <a:off x="302400" y="1683875"/>
            <a:ext cx="3833700" cy="25719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51"/>
          <p:cNvSpPr txBox="1"/>
          <p:nvPr/>
        </p:nvSpPr>
        <p:spPr>
          <a:xfrm>
            <a:off x="507018" y="1683865"/>
            <a:ext cx="528300" cy="50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222222"/>
                </a:solidFill>
                <a:highlight>
                  <a:srgbClr val="FFFFFF"/>
                </a:highlight>
                <a:latin typeface="Times New Roman"/>
                <a:ea typeface="Times New Roman"/>
                <a:cs typeface="Times New Roman"/>
                <a:sym typeface="Times New Roman"/>
              </a:rPr>
              <a:t>Ω</a:t>
            </a:r>
            <a:endParaRPr sz="3600" b="0" i="0" u="none" strike="noStrike" cap="none">
              <a:solidFill>
                <a:srgbClr val="000000"/>
              </a:solidFill>
              <a:latin typeface="Lato"/>
              <a:ea typeface="Lato"/>
              <a:cs typeface="Lato"/>
              <a:sym typeface="Lato"/>
            </a:endParaRPr>
          </a:p>
        </p:txBody>
      </p:sp>
      <p:sp>
        <p:nvSpPr>
          <p:cNvPr id="717" name="Google Shape;717;p51"/>
          <p:cNvSpPr txBox="1"/>
          <p:nvPr/>
        </p:nvSpPr>
        <p:spPr>
          <a:xfrm>
            <a:off x="1549775" y="3570725"/>
            <a:ext cx="1402800" cy="387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n’utilisent ni Vim ni Emacs</a:t>
            </a:r>
            <a:endParaRPr sz="1000" b="0" i="0" u="none" strike="noStrike" cap="none">
              <a:solidFill>
                <a:srgbClr val="000000"/>
              </a:solidFill>
              <a:latin typeface="Montserrat"/>
              <a:ea typeface="Montserrat"/>
              <a:cs typeface="Montserrat"/>
              <a:sym typeface="Montserrat"/>
            </a:endParaRPr>
          </a:p>
        </p:txBody>
      </p:sp>
      <p:sp>
        <p:nvSpPr>
          <p:cNvPr id="718" name="Google Shape;718;p51"/>
          <p:cNvSpPr/>
          <p:nvPr/>
        </p:nvSpPr>
        <p:spPr>
          <a:xfrm>
            <a:off x="1266122" y="2344211"/>
            <a:ext cx="1069800" cy="1053300"/>
          </a:xfrm>
          <a:prstGeom prst="ellipse">
            <a:avLst/>
          </a:prstGeom>
          <a:solidFill>
            <a:srgbClr val="F4CC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a:t>
            </a:r>
            <a:endParaRPr sz="1000" b="0" i="0" u="none" strike="noStrike" cap="none">
              <a:solidFill>
                <a:srgbClr val="000000"/>
              </a:solidFill>
              <a:latin typeface="Montserrat"/>
              <a:ea typeface="Montserrat"/>
              <a:cs typeface="Montserrat"/>
              <a:sym typeface="Montserrat"/>
            </a:endParaRPr>
          </a:p>
        </p:txBody>
      </p:sp>
      <p:sp>
        <p:nvSpPr>
          <p:cNvPr id="719" name="Google Shape;719;p51"/>
          <p:cNvSpPr/>
          <p:nvPr/>
        </p:nvSpPr>
        <p:spPr>
          <a:xfrm>
            <a:off x="2160427" y="2344211"/>
            <a:ext cx="1069800" cy="10533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Emacs</a:t>
            </a:r>
            <a:endParaRPr sz="1000" b="0" i="0" u="none" strike="noStrike" cap="none">
              <a:solidFill>
                <a:srgbClr val="000000"/>
              </a:solidFill>
              <a:latin typeface="Montserrat"/>
              <a:ea typeface="Montserrat"/>
              <a:cs typeface="Montserrat"/>
              <a:sym typeface="Montserrat"/>
            </a:endParaRPr>
          </a:p>
        </p:txBody>
      </p:sp>
      <p:sp>
        <p:nvSpPr>
          <p:cNvPr id="720" name="Google Shape;720;p51"/>
          <p:cNvSpPr/>
          <p:nvPr/>
        </p:nvSpPr>
        <p:spPr>
          <a:xfrm>
            <a:off x="2165461" y="2585113"/>
            <a:ext cx="171383" cy="577393"/>
          </a:xfrm>
          <a:custGeom>
            <a:avLst/>
            <a:gdLst/>
            <a:ahLst/>
            <a:cxnLst/>
            <a:rect l="l" t="t" r="r" b="b"/>
            <a:pathLst>
              <a:path w="10835" h="29354" extrusionOk="0">
                <a:moveTo>
                  <a:pt x="5417" y="0"/>
                </a:moveTo>
                <a:lnTo>
                  <a:pt x="3780" y="2331"/>
                </a:lnTo>
                <a:lnTo>
                  <a:pt x="1575" y="6362"/>
                </a:lnTo>
                <a:lnTo>
                  <a:pt x="378" y="10394"/>
                </a:lnTo>
                <a:lnTo>
                  <a:pt x="0" y="13921"/>
                </a:lnTo>
                <a:lnTo>
                  <a:pt x="252" y="18583"/>
                </a:lnTo>
                <a:lnTo>
                  <a:pt x="1197" y="22236"/>
                </a:lnTo>
                <a:lnTo>
                  <a:pt x="3024" y="26079"/>
                </a:lnTo>
                <a:lnTo>
                  <a:pt x="5417" y="29354"/>
                </a:lnTo>
                <a:lnTo>
                  <a:pt x="7433" y="26393"/>
                </a:lnTo>
                <a:lnTo>
                  <a:pt x="9386" y="22740"/>
                </a:lnTo>
                <a:lnTo>
                  <a:pt x="10835" y="16252"/>
                </a:lnTo>
                <a:lnTo>
                  <a:pt x="10583" y="11591"/>
                </a:lnTo>
                <a:lnTo>
                  <a:pt x="9071" y="5921"/>
                </a:lnTo>
                <a:lnTo>
                  <a:pt x="7937" y="3528"/>
                </a:lnTo>
                <a:close/>
              </a:path>
            </a:pathLst>
          </a:custGeom>
          <a:solidFill>
            <a:srgbClr val="EA9999"/>
          </a:solidFill>
          <a:ln w="9525" cap="flat" cmpd="sng">
            <a:solidFill>
              <a:schemeClr val="dk2"/>
            </a:solidFill>
            <a:prstDash val="solid"/>
            <a:round/>
            <a:headEnd type="none" w="sm" len="sm"/>
            <a:tailEnd type="none" w="sm" len="sm"/>
          </a:ln>
        </p:spPr>
      </p:sp>
      <p:cxnSp>
        <p:nvCxnSpPr>
          <p:cNvPr id="721" name="Google Shape;721;p51"/>
          <p:cNvCxnSpPr/>
          <p:nvPr/>
        </p:nvCxnSpPr>
        <p:spPr>
          <a:xfrm flipH="1">
            <a:off x="2238056" y="2231136"/>
            <a:ext cx="14400" cy="573000"/>
          </a:xfrm>
          <a:prstGeom prst="straightConnector1">
            <a:avLst/>
          </a:prstGeom>
          <a:noFill/>
          <a:ln w="9525" cap="flat" cmpd="sng">
            <a:solidFill>
              <a:schemeClr val="dk2"/>
            </a:solidFill>
            <a:prstDash val="solid"/>
            <a:round/>
            <a:headEnd type="none" w="sm" len="sm"/>
            <a:tailEnd type="triangle" w="med" len="med"/>
          </a:ln>
        </p:spPr>
      </p:cxnSp>
      <p:sp>
        <p:nvSpPr>
          <p:cNvPr id="722" name="Google Shape;722;p51"/>
          <p:cNvSpPr txBox="1"/>
          <p:nvPr/>
        </p:nvSpPr>
        <p:spPr>
          <a:xfrm>
            <a:off x="1549775" y="1844125"/>
            <a:ext cx="1402800" cy="387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Montserrat"/>
                <a:ea typeface="Montserrat"/>
                <a:cs typeface="Montserrat"/>
                <a:sym typeface="Montserrat"/>
              </a:rPr>
              <a:t>Ceux qui utilisent Vim et Emacs</a:t>
            </a:r>
            <a:endParaRPr sz="1000" b="0" i="0" u="none" strike="noStrike" cap="none">
              <a:solidFill>
                <a:srgbClr val="000000"/>
              </a:solidFill>
              <a:latin typeface="Montserrat"/>
              <a:ea typeface="Montserrat"/>
              <a:cs typeface="Montserrat"/>
              <a:sym typeface="Montserrat"/>
            </a:endParaRPr>
          </a:p>
        </p:txBody>
      </p:sp>
      <p:sp>
        <p:nvSpPr>
          <p:cNvPr id="723" name="Google Shape;723;p51"/>
          <p:cNvSpPr/>
          <p:nvPr/>
        </p:nvSpPr>
        <p:spPr>
          <a:xfrm>
            <a:off x="1266128" y="2344207"/>
            <a:ext cx="1069800" cy="10533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pic>
        <p:nvPicPr>
          <p:cNvPr id="724" name="Google Shape;724;p51"/>
          <p:cNvPicPr preferRelativeResize="0"/>
          <p:nvPr/>
        </p:nvPicPr>
        <p:blipFill rotWithShape="1">
          <a:blip r:embed="rId3">
            <a:alphaModFix/>
          </a:blip>
          <a:srcRect t="5926" r="76924"/>
          <a:stretch/>
        </p:blipFill>
        <p:spPr>
          <a:xfrm>
            <a:off x="5176213" y="2262346"/>
            <a:ext cx="1608904" cy="1490394"/>
          </a:xfrm>
          <a:prstGeom prst="rect">
            <a:avLst/>
          </a:prstGeom>
          <a:noFill/>
          <a:ln>
            <a:noFill/>
          </a:ln>
        </p:spPr>
      </p:pic>
      <p:sp>
        <p:nvSpPr>
          <p:cNvPr id="725" name="Google Shape;725;p51"/>
          <p:cNvSpPr/>
          <p:nvPr/>
        </p:nvSpPr>
        <p:spPr>
          <a:xfrm>
            <a:off x="4937777" y="2603928"/>
            <a:ext cx="1208700" cy="790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726" name="Google Shape;726;p51"/>
          <p:cNvPicPr preferRelativeResize="0"/>
          <p:nvPr/>
        </p:nvPicPr>
        <p:blipFill rotWithShape="1">
          <a:blip r:embed="rId3">
            <a:alphaModFix/>
          </a:blip>
          <a:srcRect t="5926" r="90033"/>
          <a:stretch/>
        </p:blipFill>
        <p:spPr>
          <a:xfrm>
            <a:off x="4276725" y="2253867"/>
            <a:ext cx="694886" cy="1490394"/>
          </a:xfrm>
          <a:prstGeom prst="rect">
            <a:avLst/>
          </a:prstGeom>
          <a:noFill/>
          <a:ln>
            <a:noFill/>
          </a:ln>
        </p:spPr>
      </p:pic>
      <p:sp>
        <p:nvSpPr>
          <p:cNvPr id="727" name="Google Shape;727;p51"/>
          <p:cNvSpPr/>
          <p:nvPr/>
        </p:nvSpPr>
        <p:spPr>
          <a:xfrm>
            <a:off x="5360615" y="2645973"/>
            <a:ext cx="363000" cy="555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728" name="Google Shape;728;p51"/>
          <p:cNvPicPr preferRelativeResize="0"/>
          <p:nvPr/>
        </p:nvPicPr>
        <p:blipFill rotWithShape="1">
          <a:blip r:embed="rId4">
            <a:alphaModFix/>
          </a:blip>
          <a:srcRect/>
          <a:stretch/>
        </p:blipFill>
        <p:spPr>
          <a:xfrm>
            <a:off x="5662442" y="2678139"/>
            <a:ext cx="438315" cy="490668"/>
          </a:xfrm>
          <a:prstGeom prst="rect">
            <a:avLst/>
          </a:prstGeom>
          <a:noFill/>
          <a:ln>
            <a:noFill/>
          </a:ln>
        </p:spPr>
      </p:pic>
      <p:pic>
        <p:nvPicPr>
          <p:cNvPr id="729" name="Google Shape;729;p51"/>
          <p:cNvPicPr preferRelativeResize="0"/>
          <p:nvPr/>
        </p:nvPicPr>
        <p:blipFill rotWithShape="1">
          <a:blip r:embed="rId5">
            <a:alphaModFix/>
          </a:blip>
          <a:srcRect/>
          <a:stretch/>
        </p:blipFill>
        <p:spPr>
          <a:xfrm>
            <a:off x="5011396" y="2689299"/>
            <a:ext cx="419087" cy="468357"/>
          </a:xfrm>
          <a:prstGeom prst="rect">
            <a:avLst/>
          </a:prstGeom>
          <a:noFill/>
          <a:ln>
            <a:noFill/>
          </a:ln>
        </p:spPr>
      </p:pic>
      <p:grpSp>
        <p:nvGrpSpPr>
          <p:cNvPr id="730" name="Google Shape;730;p51"/>
          <p:cNvGrpSpPr/>
          <p:nvPr/>
        </p:nvGrpSpPr>
        <p:grpSpPr>
          <a:xfrm>
            <a:off x="6791588" y="1990775"/>
            <a:ext cx="1905642" cy="1345192"/>
            <a:chOff x="3499261" y="1490150"/>
            <a:chExt cx="2228040" cy="1445200"/>
          </a:xfrm>
        </p:grpSpPr>
        <p:pic>
          <p:nvPicPr>
            <p:cNvPr id="731" name="Google Shape;731;p51"/>
            <p:cNvPicPr preferRelativeResize="0"/>
            <p:nvPr/>
          </p:nvPicPr>
          <p:blipFill rotWithShape="1">
            <a:blip r:embed="rId3">
              <a:alphaModFix/>
            </a:blip>
            <a:srcRect t="5926" r="83245"/>
            <a:stretch/>
          </p:blipFill>
          <p:spPr>
            <a:xfrm>
              <a:off x="4468500" y="1498325"/>
              <a:ext cx="1258801" cy="1437025"/>
            </a:xfrm>
            <a:prstGeom prst="rect">
              <a:avLst/>
            </a:prstGeom>
            <a:noFill/>
            <a:ln>
              <a:noFill/>
            </a:ln>
          </p:spPr>
        </p:pic>
        <p:sp>
          <p:nvSpPr>
            <p:cNvPr id="732" name="Google Shape;732;p51"/>
            <p:cNvSpPr/>
            <p:nvPr/>
          </p:nvSpPr>
          <p:spPr>
            <a:xfrm>
              <a:off x="4211575" y="1827675"/>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733" name="Google Shape;733;p51"/>
            <p:cNvPicPr preferRelativeResize="0"/>
            <p:nvPr/>
          </p:nvPicPr>
          <p:blipFill rotWithShape="1">
            <a:blip r:embed="rId3">
              <a:alphaModFix/>
            </a:blip>
            <a:srcRect t="5926" r="90033"/>
            <a:stretch/>
          </p:blipFill>
          <p:spPr>
            <a:xfrm>
              <a:off x="3499261" y="1490150"/>
              <a:ext cx="748774" cy="1437025"/>
            </a:xfrm>
            <a:prstGeom prst="rect">
              <a:avLst/>
            </a:prstGeom>
            <a:noFill/>
            <a:ln>
              <a:noFill/>
            </a:ln>
          </p:spPr>
        </p:pic>
        <p:sp>
          <p:nvSpPr>
            <p:cNvPr id="734" name="Google Shape;734;p51"/>
            <p:cNvSpPr/>
            <p:nvPr/>
          </p:nvSpPr>
          <p:spPr>
            <a:xfrm>
              <a:off x="4618694" y="1972113"/>
              <a:ext cx="3912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735" name="Google Shape;735;p51"/>
            <p:cNvPicPr preferRelativeResize="0"/>
            <p:nvPr/>
          </p:nvPicPr>
          <p:blipFill rotWithShape="1">
            <a:blip r:embed="rId4">
              <a:alphaModFix/>
            </a:blip>
            <a:srcRect/>
            <a:stretch/>
          </p:blipFill>
          <p:spPr>
            <a:xfrm>
              <a:off x="5055768" y="1961339"/>
              <a:ext cx="472305" cy="473101"/>
            </a:xfrm>
            <a:prstGeom prst="rect">
              <a:avLst/>
            </a:prstGeom>
            <a:noFill/>
            <a:ln>
              <a:noFill/>
            </a:ln>
          </p:spPr>
        </p:pic>
        <p:pic>
          <p:nvPicPr>
            <p:cNvPr id="736" name="Google Shape;736;p51"/>
            <p:cNvPicPr preferRelativeResize="0"/>
            <p:nvPr/>
          </p:nvPicPr>
          <p:blipFill rotWithShape="1">
            <a:blip r:embed="rId5">
              <a:alphaModFix/>
            </a:blip>
            <a:srcRect/>
            <a:stretch/>
          </p:blipFill>
          <p:spPr>
            <a:xfrm>
              <a:off x="4211583" y="1972099"/>
              <a:ext cx="451587" cy="451587"/>
            </a:xfrm>
            <a:prstGeom prst="rect">
              <a:avLst/>
            </a:prstGeom>
            <a:noFill/>
            <a:ln>
              <a:noFill/>
            </a:ln>
          </p:spPr>
        </p:pic>
      </p:grpSp>
      <p:cxnSp>
        <p:nvCxnSpPr>
          <p:cNvPr id="737" name="Google Shape;737;p51"/>
          <p:cNvCxnSpPr/>
          <p:nvPr/>
        </p:nvCxnSpPr>
        <p:spPr>
          <a:xfrm>
            <a:off x="6791599" y="3028923"/>
            <a:ext cx="2095200" cy="7500"/>
          </a:xfrm>
          <a:prstGeom prst="straightConnector1">
            <a:avLst/>
          </a:prstGeom>
          <a:noFill/>
          <a:ln w="19050" cap="flat" cmpd="sng">
            <a:solidFill>
              <a:schemeClr val="dk2"/>
            </a:solidFill>
            <a:prstDash val="solid"/>
            <a:round/>
            <a:headEnd type="none" w="sm" len="sm"/>
            <a:tailEnd type="none" w="sm" len="sm"/>
          </a:ln>
        </p:spPr>
      </p:cxnSp>
      <p:grpSp>
        <p:nvGrpSpPr>
          <p:cNvPr id="738" name="Google Shape;738;p51"/>
          <p:cNvGrpSpPr/>
          <p:nvPr/>
        </p:nvGrpSpPr>
        <p:grpSpPr>
          <a:xfrm>
            <a:off x="7211660" y="3106082"/>
            <a:ext cx="1262401" cy="750318"/>
            <a:chOff x="5888487" y="2663775"/>
            <a:chExt cx="1475974" cy="806100"/>
          </a:xfrm>
        </p:grpSpPr>
        <p:pic>
          <p:nvPicPr>
            <p:cNvPr id="739" name="Google Shape;739;p51"/>
            <p:cNvPicPr preferRelativeResize="0"/>
            <p:nvPr/>
          </p:nvPicPr>
          <p:blipFill rotWithShape="1">
            <a:blip r:embed="rId6">
              <a:alphaModFix/>
            </a:blip>
            <a:srcRect t="20858" r="25116" b="18398"/>
            <a:stretch/>
          </p:blipFill>
          <p:spPr>
            <a:xfrm>
              <a:off x="5888487" y="2736650"/>
              <a:ext cx="1475974" cy="696475"/>
            </a:xfrm>
            <a:prstGeom prst="rect">
              <a:avLst/>
            </a:prstGeom>
            <a:noFill/>
            <a:ln>
              <a:noFill/>
            </a:ln>
          </p:spPr>
        </p:pic>
        <p:sp>
          <p:nvSpPr>
            <p:cNvPr id="740" name="Google Shape;740;p51"/>
            <p:cNvSpPr/>
            <p:nvPr/>
          </p:nvSpPr>
          <p:spPr>
            <a:xfrm>
              <a:off x="6498800" y="2663775"/>
              <a:ext cx="673500" cy="806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41" name="Google Shape;741;p51"/>
          <p:cNvPicPr preferRelativeResize="0"/>
          <p:nvPr/>
        </p:nvPicPr>
        <p:blipFill rotWithShape="1">
          <a:blip r:embed="rId4">
            <a:alphaModFix/>
          </a:blip>
          <a:srcRect/>
          <a:stretch/>
        </p:blipFill>
        <p:spPr>
          <a:xfrm>
            <a:off x="7786517" y="3235902"/>
            <a:ext cx="438315" cy="490668"/>
          </a:xfrm>
          <a:prstGeom prst="rect">
            <a:avLst/>
          </a:prstGeom>
          <a:noFill/>
          <a:ln>
            <a:noFill/>
          </a:ln>
        </p:spPr>
      </p:pic>
      <p:sp>
        <p:nvSpPr>
          <p:cNvPr id="742" name="Google Shape;742;p51"/>
          <p:cNvSpPr/>
          <p:nvPr/>
        </p:nvSpPr>
        <p:spPr>
          <a:xfrm>
            <a:off x="5514975" y="3543300"/>
            <a:ext cx="2219432" cy="428125"/>
          </a:xfrm>
          <a:custGeom>
            <a:avLst/>
            <a:gdLst/>
            <a:ahLst/>
            <a:cxnLst/>
            <a:rect l="l" t="t" r="r" b="b"/>
            <a:pathLst>
              <a:path w="93726" h="17125" extrusionOk="0">
                <a:moveTo>
                  <a:pt x="93726" y="11430"/>
                </a:moveTo>
                <a:cubicBezTo>
                  <a:pt x="83884" y="12319"/>
                  <a:pt x="50292" y="18669"/>
                  <a:pt x="34671" y="16764"/>
                </a:cubicBezTo>
                <a:cubicBezTo>
                  <a:pt x="19050" y="14859"/>
                  <a:pt x="5779" y="2794"/>
                  <a:pt x="0" y="0"/>
                </a:cubicBezTo>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txBox="1"/>
          <p:nvPr/>
        </p:nvSpPr>
        <p:spPr>
          <a:xfrm>
            <a:off x="6256825" y="3971425"/>
            <a:ext cx="528300" cy="428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3000" b="0" i="0" u="none" strike="noStrike" cap="none">
              <a:solidFill>
                <a:srgbClr val="000000"/>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727650" y="556650"/>
            <a:ext cx="7688700" cy="535200"/>
          </a:xfrm>
          <a:prstGeom prst="rect">
            <a:avLst/>
          </a:prstGeom>
          <a:noFill/>
          <a:ln>
            <a:noFill/>
          </a:ln>
        </p:spPr>
        <p:txBody>
          <a:bodyPr spcFirstLastPara="1" wrap="square" lIns="91425" tIns="91425" rIns="91425" bIns="91425" anchor="t" anchorCtr="0">
            <a:noAutofit/>
          </a:bodyPr>
          <a:lstStyle/>
          <a:p>
            <a:r>
              <a:rPr lang="en-US" dirty="0" err="1"/>
              <a:t>Liste</a:t>
            </a:r>
            <a:r>
              <a:rPr lang="en-US" dirty="0"/>
              <a:t> de </a:t>
            </a:r>
            <a:r>
              <a:rPr lang="en-US" dirty="0" err="1"/>
              <a:t>recommandations</a:t>
            </a:r>
            <a:r>
              <a:rPr lang="en-US" dirty="0"/>
              <a:t/>
            </a:r>
            <a:br>
              <a:rPr lang="en-US" dirty="0"/>
            </a:br>
            <a:endParaRPr dirty="0"/>
          </a:p>
        </p:txBody>
      </p:sp>
      <p:pic>
        <p:nvPicPr>
          <p:cNvPr id="5" name="Google Shape;96;p14"/>
          <p:cNvPicPr preferRelativeResize="0"/>
          <p:nvPr/>
        </p:nvPicPr>
        <p:blipFill rotWithShape="1">
          <a:blip r:embed="rId3">
            <a:alphaModFix/>
          </a:blip>
          <a:srcRect/>
          <a:stretch/>
        </p:blipFill>
        <p:spPr>
          <a:xfrm>
            <a:off x="5755259" y="2516728"/>
            <a:ext cx="2821950" cy="1696249"/>
          </a:xfrm>
          <a:prstGeom prst="rect">
            <a:avLst/>
          </a:prstGeom>
          <a:noFill/>
          <a:ln>
            <a:noFill/>
          </a:ln>
        </p:spPr>
      </p:pic>
      <p:sp>
        <p:nvSpPr>
          <p:cNvPr id="7" name="Google Shape;97;p14"/>
          <p:cNvSpPr txBox="1">
            <a:spLocks/>
          </p:cNvSpPr>
          <p:nvPr/>
        </p:nvSpPr>
        <p:spPr>
          <a:xfrm>
            <a:off x="5858234" y="1894150"/>
            <a:ext cx="2616000" cy="53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lgn="ctr">
              <a:buClr>
                <a:srgbClr val="000000"/>
              </a:buClr>
              <a:buSzPts val="1100"/>
              <a:buFont typeface="Arial"/>
              <a:buNone/>
            </a:pPr>
            <a:r>
              <a:rPr lang="fr" sz="3000" b="0" smtClean="0">
                <a:latin typeface="Lato Light"/>
                <a:ea typeface="Lato Light"/>
                <a:cs typeface="Lato Light"/>
                <a:sym typeface="Lato Light"/>
              </a:rPr>
              <a:t>Netflix Prize</a:t>
            </a:r>
            <a:endParaRPr lang="fr" sz="3000" b="0" dirty="0">
              <a:latin typeface="Lato Light"/>
              <a:ea typeface="Lato Light"/>
              <a:cs typeface="Lato Light"/>
              <a:sym typeface="Lato Ligh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750" y="1894150"/>
            <a:ext cx="3492500" cy="2324100"/>
          </a:xfrm>
          <a:prstGeom prst="rect">
            <a:avLst/>
          </a:prstGeom>
        </p:spPr>
      </p:pic>
      <p:sp>
        <p:nvSpPr>
          <p:cNvPr id="6" name="Rectangle 5"/>
          <p:cNvSpPr/>
          <p:nvPr/>
        </p:nvSpPr>
        <p:spPr>
          <a:xfrm>
            <a:off x="178230" y="3689757"/>
            <a:ext cx="4572000" cy="523220"/>
          </a:xfrm>
          <a:prstGeom prst="rect">
            <a:avLst/>
          </a:prstGeom>
        </p:spPr>
        <p:txBody>
          <a:bodyPr>
            <a:spAutoFit/>
          </a:bodyPr>
          <a:lstStyle/>
          <a:p>
            <a:r>
              <a:rPr lang="en-US" b="1" dirty="0"/>
              <a:t>Les clients </a:t>
            </a:r>
            <a:r>
              <a:rPr lang="en-US" b="1" dirty="0" err="1"/>
              <a:t>ayant</a:t>
            </a:r>
            <a:r>
              <a:rPr lang="en-US" b="1" dirty="0"/>
              <a:t> </a:t>
            </a:r>
            <a:r>
              <a:rPr lang="en-US" b="1" dirty="0" err="1"/>
              <a:t>acheté</a:t>
            </a:r>
            <a:r>
              <a:rPr lang="en-US" b="1" dirty="0"/>
              <a:t> </a:t>
            </a:r>
            <a:r>
              <a:rPr lang="en-US" b="1" dirty="0" err="1"/>
              <a:t>cet</a:t>
            </a:r>
            <a:r>
              <a:rPr lang="en-US" b="1" dirty="0"/>
              <a:t> article </a:t>
            </a:r>
            <a:r>
              <a:rPr lang="en-US" b="1" dirty="0" err="1"/>
              <a:t>ont</a:t>
            </a:r>
            <a:r>
              <a:rPr lang="en-US" b="1" dirty="0"/>
              <a:t> </a:t>
            </a:r>
            <a:r>
              <a:rPr lang="en-US" b="1" dirty="0" err="1"/>
              <a:t>également</a:t>
            </a:r>
            <a:r>
              <a:rPr lang="en-US" b="1" dirty="0"/>
              <a:t> </a:t>
            </a:r>
            <a:r>
              <a:rPr lang="en-US" b="1" dirty="0" err="1" smtClean="0"/>
              <a:t>acheté</a:t>
            </a:r>
            <a:r>
              <a:rPr lang="en-US" b="1" dirty="0" smtClean="0"/>
              <a:t> : 30% des </a:t>
            </a:r>
            <a:r>
              <a:rPr lang="en-US" b="1" dirty="0" err="1" smtClean="0"/>
              <a:t>ventes</a:t>
            </a:r>
            <a:endParaRPr lang="en-US"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52"/>
          <p:cNvSpPr txBox="1">
            <a:spLocks noGrp="1"/>
          </p:cNvSpPr>
          <p:nvPr>
            <p:ph type="title"/>
          </p:nvPr>
        </p:nvSpPr>
        <p:spPr>
          <a:xfrm>
            <a:off x="727800" y="57570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a:t>Probabilité “ET”</a:t>
            </a:r>
            <a:endParaRPr/>
          </a:p>
        </p:txBody>
      </p:sp>
      <p:pic>
        <p:nvPicPr>
          <p:cNvPr id="749" name="Google Shape;749;p52"/>
          <p:cNvPicPr preferRelativeResize="0"/>
          <p:nvPr/>
        </p:nvPicPr>
        <p:blipFill rotWithShape="1">
          <a:blip r:embed="rId3">
            <a:alphaModFix/>
          </a:blip>
          <a:srcRect t="5926" r="76924"/>
          <a:stretch/>
        </p:blipFill>
        <p:spPr>
          <a:xfrm>
            <a:off x="1974501" y="1810725"/>
            <a:ext cx="1733677" cy="1437025"/>
          </a:xfrm>
          <a:prstGeom prst="rect">
            <a:avLst/>
          </a:prstGeom>
          <a:noFill/>
          <a:ln>
            <a:noFill/>
          </a:ln>
        </p:spPr>
      </p:pic>
      <p:sp>
        <p:nvSpPr>
          <p:cNvPr id="750" name="Google Shape;750;p52"/>
          <p:cNvSpPr/>
          <p:nvPr/>
        </p:nvSpPr>
        <p:spPr>
          <a:xfrm>
            <a:off x="1717575" y="2140075"/>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751" name="Google Shape;751;p52"/>
          <p:cNvPicPr preferRelativeResize="0"/>
          <p:nvPr/>
        </p:nvPicPr>
        <p:blipFill rotWithShape="1">
          <a:blip r:embed="rId3">
            <a:alphaModFix/>
          </a:blip>
          <a:srcRect t="5926" r="90033"/>
          <a:stretch/>
        </p:blipFill>
        <p:spPr>
          <a:xfrm>
            <a:off x="1005261" y="1802550"/>
            <a:ext cx="748774" cy="1437025"/>
          </a:xfrm>
          <a:prstGeom prst="rect">
            <a:avLst/>
          </a:prstGeom>
          <a:noFill/>
          <a:ln>
            <a:noFill/>
          </a:ln>
        </p:spPr>
      </p:pic>
      <p:sp>
        <p:nvSpPr>
          <p:cNvPr id="752" name="Google Shape;752;p52"/>
          <p:cNvSpPr/>
          <p:nvPr/>
        </p:nvSpPr>
        <p:spPr>
          <a:xfrm>
            <a:off x="2226325" y="2284513"/>
            <a:ext cx="391200" cy="473100"/>
          </a:xfrm>
          <a:prstGeom prst="rect">
            <a:avLst/>
          </a:prstGeom>
          <a:solidFill>
            <a:srgbClr val="FFFFFF"/>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753" name="Google Shape;753;p52"/>
          <p:cNvPicPr preferRelativeResize="0"/>
          <p:nvPr/>
        </p:nvPicPr>
        <p:blipFill rotWithShape="1">
          <a:blip r:embed="rId4">
            <a:alphaModFix/>
          </a:blip>
          <a:srcRect/>
          <a:stretch/>
        </p:blipFill>
        <p:spPr>
          <a:xfrm>
            <a:off x="1754025" y="2253487"/>
            <a:ext cx="472305" cy="473101"/>
          </a:xfrm>
          <a:prstGeom prst="rect">
            <a:avLst/>
          </a:prstGeom>
          <a:noFill/>
          <a:ln>
            <a:noFill/>
          </a:ln>
        </p:spPr>
      </p:pic>
      <p:pic>
        <p:nvPicPr>
          <p:cNvPr id="754" name="Google Shape;754;p52"/>
          <p:cNvPicPr preferRelativeResize="0"/>
          <p:nvPr/>
        </p:nvPicPr>
        <p:blipFill rotWithShape="1">
          <a:blip r:embed="rId5">
            <a:alphaModFix/>
          </a:blip>
          <a:srcRect/>
          <a:stretch/>
        </p:blipFill>
        <p:spPr>
          <a:xfrm>
            <a:off x="2568600" y="2264248"/>
            <a:ext cx="451587" cy="451587"/>
          </a:xfrm>
          <a:prstGeom prst="rect">
            <a:avLst/>
          </a:prstGeom>
          <a:noFill/>
          <a:ln>
            <a:noFill/>
          </a:ln>
        </p:spPr>
      </p:pic>
      <p:grpSp>
        <p:nvGrpSpPr>
          <p:cNvPr id="755" name="Google Shape;755;p52"/>
          <p:cNvGrpSpPr/>
          <p:nvPr/>
        </p:nvGrpSpPr>
        <p:grpSpPr>
          <a:xfrm>
            <a:off x="6376975" y="1867538"/>
            <a:ext cx="1761775" cy="1146625"/>
            <a:chOff x="5888475" y="2497425"/>
            <a:chExt cx="1761775" cy="1146625"/>
          </a:xfrm>
        </p:grpSpPr>
        <p:sp>
          <p:nvSpPr>
            <p:cNvPr id="756" name="Google Shape;756;p52"/>
            <p:cNvSpPr/>
            <p:nvPr/>
          </p:nvSpPr>
          <p:spPr>
            <a:xfrm>
              <a:off x="5916550" y="2671125"/>
              <a:ext cx="17337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57" name="Google Shape;757;p52"/>
            <p:cNvGrpSpPr/>
            <p:nvPr/>
          </p:nvGrpSpPr>
          <p:grpSpPr>
            <a:xfrm>
              <a:off x="5888475" y="2497425"/>
              <a:ext cx="1475999" cy="1146625"/>
              <a:chOff x="5888475" y="2497425"/>
              <a:chExt cx="1475999" cy="1146625"/>
            </a:xfrm>
          </p:grpSpPr>
          <p:pic>
            <p:nvPicPr>
              <p:cNvPr id="758" name="Google Shape;758;p52"/>
              <p:cNvPicPr preferRelativeResize="0"/>
              <p:nvPr/>
            </p:nvPicPr>
            <p:blipFill rotWithShape="1">
              <a:blip r:embed="rId6">
                <a:alphaModFix/>
              </a:blip>
              <a:srcRect r="25116"/>
              <a:stretch/>
            </p:blipFill>
            <p:spPr>
              <a:xfrm>
                <a:off x="5888475" y="2497425"/>
                <a:ext cx="1475999" cy="1146625"/>
              </a:xfrm>
              <a:prstGeom prst="rect">
                <a:avLst/>
              </a:prstGeom>
              <a:noFill/>
              <a:ln>
                <a:noFill/>
              </a:ln>
            </p:spPr>
          </p:pic>
          <p:sp>
            <p:nvSpPr>
              <p:cNvPr id="759" name="Google Shape;759;p52"/>
              <p:cNvSpPr/>
              <p:nvPr/>
            </p:nvSpPr>
            <p:spPr>
              <a:xfrm>
                <a:off x="6498800" y="2663775"/>
                <a:ext cx="673500" cy="806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60" name="Google Shape;760;p52"/>
              <p:cNvPicPr preferRelativeResize="0"/>
              <p:nvPr/>
            </p:nvPicPr>
            <p:blipFill rotWithShape="1">
              <a:blip r:embed="rId5">
                <a:alphaModFix/>
              </a:blip>
              <a:srcRect/>
              <a:stretch/>
            </p:blipFill>
            <p:spPr>
              <a:xfrm>
                <a:off x="6550525" y="2779747"/>
                <a:ext cx="574175" cy="574175"/>
              </a:xfrm>
              <a:prstGeom prst="rect">
                <a:avLst/>
              </a:prstGeom>
              <a:noFill/>
              <a:ln>
                <a:noFill/>
              </a:ln>
            </p:spPr>
          </p:pic>
        </p:grpSp>
      </p:grpSp>
      <p:sp>
        <p:nvSpPr>
          <p:cNvPr id="761" name="Google Shape;761;p52"/>
          <p:cNvSpPr/>
          <p:nvPr/>
        </p:nvSpPr>
        <p:spPr>
          <a:xfrm>
            <a:off x="6024163" y="1676425"/>
            <a:ext cx="352800" cy="1627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a:t>
            </a:r>
            <a:endParaRPr sz="2400" b="0" i="0" u="none" strike="noStrike" cap="none">
              <a:solidFill>
                <a:srgbClr val="000000"/>
              </a:solidFill>
              <a:latin typeface="Times New Roman"/>
              <a:ea typeface="Times New Roman"/>
              <a:cs typeface="Times New Roman"/>
              <a:sym typeface="Times New Roman"/>
            </a:endParaRPr>
          </a:p>
        </p:txBody>
      </p:sp>
      <p:grpSp>
        <p:nvGrpSpPr>
          <p:cNvPr id="762" name="Google Shape;762;p52"/>
          <p:cNvGrpSpPr/>
          <p:nvPr/>
        </p:nvGrpSpPr>
        <p:grpSpPr>
          <a:xfrm>
            <a:off x="3714711" y="1771525"/>
            <a:ext cx="2271837" cy="1437025"/>
            <a:chOff x="2532411" y="3481200"/>
            <a:chExt cx="2271837" cy="1437025"/>
          </a:xfrm>
        </p:grpSpPr>
        <p:pic>
          <p:nvPicPr>
            <p:cNvPr id="763" name="Google Shape;763;p52"/>
            <p:cNvPicPr preferRelativeResize="0"/>
            <p:nvPr/>
          </p:nvPicPr>
          <p:blipFill rotWithShape="1">
            <a:blip r:embed="rId3">
              <a:alphaModFix/>
            </a:blip>
            <a:srcRect t="24937" r="82662" b="25176"/>
            <a:stretch/>
          </p:blipFill>
          <p:spPr>
            <a:xfrm>
              <a:off x="3501650" y="3779775"/>
              <a:ext cx="1302598" cy="762000"/>
            </a:xfrm>
            <a:prstGeom prst="rect">
              <a:avLst/>
            </a:prstGeom>
            <a:noFill/>
            <a:ln>
              <a:noFill/>
            </a:ln>
          </p:spPr>
        </p:pic>
        <p:sp>
          <p:nvSpPr>
            <p:cNvPr id="764" name="Google Shape;764;p52"/>
            <p:cNvSpPr/>
            <p:nvPr/>
          </p:nvSpPr>
          <p:spPr>
            <a:xfrm>
              <a:off x="3244725" y="3818725"/>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765" name="Google Shape;765;p52"/>
            <p:cNvPicPr preferRelativeResize="0"/>
            <p:nvPr/>
          </p:nvPicPr>
          <p:blipFill rotWithShape="1">
            <a:blip r:embed="rId3">
              <a:alphaModFix/>
            </a:blip>
            <a:srcRect t="5926" r="90033"/>
            <a:stretch/>
          </p:blipFill>
          <p:spPr>
            <a:xfrm>
              <a:off x="2532411" y="3481200"/>
              <a:ext cx="748774" cy="1437025"/>
            </a:xfrm>
            <a:prstGeom prst="rect">
              <a:avLst/>
            </a:prstGeom>
            <a:noFill/>
            <a:ln>
              <a:noFill/>
            </a:ln>
          </p:spPr>
        </p:pic>
        <p:sp>
          <p:nvSpPr>
            <p:cNvPr id="766" name="Google Shape;766;p52"/>
            <p:cNvSpPr/>
            <p:nvPr/>
          </p:nvSpPr>
          <p:spPr>
            <a:xfrm>
              <a:off x="3753475" y="3859265"/>
              <a:ext cx="391200" cy="535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767" name="Google Shape;767;p52"/>
            <p:cNvPicPr preferRelativeResize="0"/>
            <p:nvPr/>
          </p:nvPicPr>
          <p:blipFill rotWithShape="1">
            <a:blip r:embed="rId4">
              <a:alphaModFix/>
            </a:blip>
            <a:srcRect/>
            <a:stretch/>
          </p:blipFill>
          <p:spPr>
            <a:xfrm>
              <a:off x="3281175" y="3932137"/>
              <a:ext cx="472305" cy="473101"/>
            </a:xfrm>
            <a:prstGeom prst="rect">
              <a:avLst/>
            </a:prstGeom>
            <a:noFill/>
            <a:ln>
              <a:noFill/>
            </a:ln>
          </p:spPr>
        </p:pic>
        <p:pic>
          <p:nvPicPr>
            <p:cNvPr id="768" name="Google Shape;768;p52"/>
            <p:cNvPicPr preferRelativeResize="0"/>
            <p:nvPr/>
          </p:nvPicPr>
          <p:blipFill rotWithShape="1">
            <a:blip r:embed="rId5">
              <a:alphaModFix/>
            </a:blip>
            <a:srcRect/>
            <a:stretch/>
          </p:blipFill>
          <p:spPr>
            <a:xfrm>
              <a:off x="4095750" y="3942898"/>
              <a:ext cx="451587" cy="451587"/>
            </a:xfrm>
            <a:prstGeom prst="rect">
              <a:avLst/>
            </a:prstGeom>
            <a:noFill/>
            <a:ln>
              <a:noFill/>
            </a:ln>
          </p:spPr>
        </p:pic>
      </p:grpSp>
      <p:pic>
        <p:nvPicPr>
          <p:cNvPr id="769" name="Google Shape;769;p52"/>
          <p:cNvPicPr preferRelativeResize="0"/>
          <p:nvPr/>
        </p:nvPicPr>
        <p:blipFill rotWithShape="1">
          <a:blip r:embed="rId3">
            <a:alphaModFix/>
          </a:blip>
          <a:srcRect l="16789" t="5926" r="76924"/>
          <a:stretch/>
        </p:blipFill>
        <p:spPr>
          <a:xfrm>
            <a:off x="3235877" y="2953725"/>
            <a:ext cx="472301" cy="1437025"/>
          </a:xfrm>
          <a:prstGeom prst="rect">
            <a:avLst/>
          </a:prstGeom>
          <a:noFill/>
          <a:ln>
            <a:noFill/>
          </a:ln>
        </p:spPr>
      </p:pic>
      <p:sp>
        <p:nvSpPr>
          <p:cNvPr id="770" name="Google Shape;770;p52"/>
          <p:cNvSpPr/>
          <p:nvPr/>
        </p:nvSpPr>
        <p:spPr>
          <a:xfrm>
            <a:off x="6024163" y="2819425"/>
            <a:ext cx="352800" cy="1627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a:t>
            </a:r>
            <a:endParaRPr sz="2400" b="0" i="0" u="none" strike="noStrike" cap="none">
              <a:solidFill>
                <a:srgbClr val="000000"/>
              </a:solidFill>
              <a:latin typeface="Times New Roman"/>
              <a:ea typeface="Times New Roman"/>
              <a:cs typeface="Times New Roman"/>
              <a:sym typeface="Times New Roman"/>
            </a:endParaRPr>
          </a:p>
        </p:txBody>
      </p:sp>
      <p:grpSp>
        <p:nvGrpSpPr>
          <p:cNvPr id="771" name="Google Shape;771;p52"/>
          <p:cNvGrpSpPr/>
          <p:nvPr/>
        </p:nvGrpSpPr>
        <p:grpSpPr>
          <a:xfrm>
            <a:off x="3714711" y="2914525"/>
            <a:ext cx="2271837" cy="1437025"/>
            <a:chOff x="2532411" y="3481200"/>
            <a:chExt cx="2271837" cy="1437025"/>
          </a:xfrm>
        </p:grpSpPr>
        <p:pic>
          <p:nvPicPr>
            <p:cNvPr id="772" name="Google Shape;772;p52"/>
            <p:cNvPicPr preferRelativeResize="0"/>
            <p:nvPr/>
          </p:nvPicPr>
          <p:blipFill rotWithShape="1">
            <a:blip r:embed="rId3">
              <a:alphaModFix/>
            </a:blip>
            <a:srcRect t="24937" r="82662" b="25176"/>
            <a:stretch/>
          </p:blipFill>
          <p:spPr>
            <a:xfrm>
              <a:off x="3501650" y="3779775"/>
              <a:ext cx="1302598" cy="762000"/>
            </a:xfrm>
            <a:prstGeom prst="rect">
              <a:avLst/>
            </a:prstGeom>
            <a:noFill/>
            <a:ln>
              <a:noFill/>
            </a:ln>
          </p:spPr>
        </p:pic>
        <p:sp>
          <p:nvSpPr>
            <p:cNvPr id="773" name="Google Shape;773;p52"/>
            <p:cNvSpPr/>
            <p:nvPr/>
          </p:nvSpPr>
          <p:spPr>
            <a:xfrm>
              <a:off x="3244725" y="3818725"/>
              <a:ext cx="13026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Montserrat"/>
                <a:ea typeface="Montserrat"/>
                <a:cs typeface="Montserrat"/>
                <a:sym typeface="Montserrat"/>
              </a:endParaRPr>
            </a:p>
          </p:txBody>
        </p:sp>
        <p:pic>
          <p:nvPicPr>
            <p:cNvPr id="774" name="Google Shape;774;p52"/>
            <p:cNvPicPr preferRelativeResize="0"/>
            <p:nvPr/>
          </p:nvPicPr>
          <p:blipFill rotWithShape="1">
            <a:blip r:embed="rId3">
              <a:alphaModFix/>
            </a:blip>
            <a:srcRect t="5926" r="90033"/>
            <a:stretch/>
          </p:blipFill>
          <p:spPr>
            <a:xfrm>
              <a:off x="2532411" y="3481200"/>
              <a:ext cx="748774" cy="1437025"/>
            </a:xfrm>
            <a:prstGeom prst="rect">
              <a:avLst/>
            </a:prstGeom>
            <a:noFill/>
            <a:ln>
              <a:noFill/>
            </a:ln>
          </p:spPr>
        </p:pic>
        <p:sp>
          <p:nvSpPr>
            <p:cNvPr id="775" name="Google Shape;775;p52"/>
            <p:cNvSpPr/>
            <p:nvPr/>
          </p:nvSpPr>
          <p:spPr>
            <a:xfrm>
              <a:off x="3677275" y="3859265"/>
              <a:ext cx="391200" cy="535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a:t>
              </a:r>
              <a:endParaRPr sz="1800" b="0" i="0" u="none" strike="noStrike" cap="none">
                <a:solidFill>
                  <a:srgbClr val="000000"/>
                </a:solidFill>
                <a:latin typeface="Times New Roman"/>
                <a:ea typeface="Times New Roman"/>
                <a:cs typeface="Times New Roman"/>
                <a:sym typeface="Times New Roman"/>
              </a:endParaRPr>
            </a:p>
          </p:txBody>
        </p:sp>
        <p:pic>
          <p:nvPicPr>
            <p:cNvPr id="776" name="Google Shape;776;p52"/>
            <p:cNvPicPr preferRelativeResize="0"/>
            <p:nvPr/>
          </p:nvPicPr>
          <p:blipFill rotWithShape="1">
            <a:blip r:embed="rId4">
              <a:alphaModFix/>
            </a:blip>
            <a:srcRect/>
            <a:stretch/>
          </p:blipFill>
          <p:spPr>
            <a:xfrm>
              <a:off x="4001775" y="3913975"/>
              <a:ext cx="472305" cy="473101"/>
            </a:xfrm>
            <a:prstGeom prst="rect">
              <a:avLst/>
            </a:prstGeom>
            <a:noFill/>
            <a:ln>
              <a:noFill/>
            </a:ln>
          </p:spPr>
        </p:pic>
        <p:pic>
          <p:nvPicPr>
            <p:cNvPr id="777" name="Google Shape;777;p52"/>
            <p:cNvPicPr preferRelativeResize="0"/>
            <p:nvPr/>
          </p:nvPicPr>
          <p:blipFill rotWithShape="1">
            <a:blip r:embed="rId5">
              <a:alphaModFix/>
            </a:blip>
            <a:srcRect/>
            <a:stretch/>
          </p:blipFill>
          <p:spPr>
            <a:xfrm>
              <a:off x="3301900" y="3934985"/>
              <a:ext cx="451587" cy="451587"/>
            </a:xfrm>
            <a:prstGeom prst="rect">
              <a:avLst/>
            </a:prstGeom>
            <a:noFill/>
            <a:ln>
              <a:noFill/>
            </a:ln>
          </p:spPr>
        </p:pic>
      </p:grpSp>
      <p:grpSp>
        <p:nvGrpSpPr>
          <p:cNvPr id="778" name="Google Shape;778;p52"/>
          <p:cNvGrpSpPr/>
          <p:nvPr/>
        </p:nvGrpSpPr>
        <p:grpSpPr>
          <a:xfrm>
            <a:off x="6376975" y="3010538"/>
            <a:ext cx="1761775" cy="1146625"/>
            <a:chOff x="5888475" y="2497425"/>
            <a:chExt cx="1761775" cy="1146625"/>
          </a:xfrm>
        </p:grpSpPr>
        <p:sp>
          <p:nvSpPr>
            <p:cNvPr id="779" name="Google Shape;779;p52"/>
            <p:cNvSpPr/>
            <p:nvPr/>
          </p:nvSpPr>
          <p:spPr>
            <a:xfrm>
              <a:off x="5916550" y="2671125"/>
              <a:ext cx="17337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80" name="Google Shape;780;p52"/>
            <p:cNvGrpSpPr/>
            <p:nvPr/>
          </p:nvGrpSpPr>
          <p:grpSpPr>
            <a:xfrm>
              <a:off x="5888475" y="2497425"/>
              <a:ext cx="1475999" cy="1146625"/>
              <a:chOff x="5888475" y="2497425"/>
              <a:chExt cx="1475999" cy="1146625"/>
            </a:xfrm>
          </p:grpSpPr>
          <p:pic>
            <p:nvPicPr>
              <p:cNvPr id="781" name="Google Shape;781;p52"/>
              <p:cNvPicPr preferRelativeResize="0"/>
              <p:nvPr/>
            </p:nvPicPr>
            <p:blipFill rotWithShape="1">
              <a:blip r:embed="rId6">
                <a:alphaModFix/>
              </a:blip>
              <a:srcRect r="25116"/>
              <a:stretch/>
            </p:blipFill>
            <p:spPr>
              <a:xfrm>
                <a:off x="5888475" y="2497425"/>
                <a:ext cx="1475999" cy="1146625"/>
              </a:xfrm>
              <a:prstGeom prst="rect">
                <a:avLst/>
              </a:prstGeom>
              <a:noFill/>
              <a:ln>
                <a:noFill/>
              </a:ln>
            </p:spPr>
          </p:pic>
          <p:sp>
            <p:nvSpPr>
              <p:cNvPr id="782" name="Google Shape;782;p52"/>
              <p:cNvSpPr/>
              <p:nvPr/>
            </p:nvSpPr>
            <p:spPr>
              <a:xfrm>
                <a:off x="6498800" y="2663775"/>
                <a:ext cx="673500" cy="806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783" name="Google Shape;783;p52"/>
          <p:cNvPicPr preferRelativeResize="0"/>
          <p:nvPr/>
        </p:nvPicPr>
        <p:blipFill rotWithShape="1">
          <a:blip r:embed="rId4">
            <a:alphaModFix/>
          </a:blip>
          <a:srcRect/>
          <a:stretch/>
        </p:blipFill>
        <p:spPr>
          <a:xfrm>
            <a:off x="7035225" y="3290560"/>
            <a:ext cx="585600" cy="586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53"/>
          <p:cNvSpPr/>
          <p:nvPr/>
        </p:nvSpPr>
        <p:spPr>
          <a:xfrm>
            <a:off x="257188" y="2286000"/>
            <a:ext cx="8610600" cy="2476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53"/>
          <p:cNvSpPr txBox="1">
            <a:spLocks noGrp="1"/>
          </p:cNvSpPr>
          <p:nvPr>
            <p:ph type="title"/>
          </p:nvPr>
        </p:nvSpPr>
        <p:spPr>
          <a:xfrm>
            <a:off x="727800" y="57570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Généralisation</a:t>
            </a:r>
            <a:endParaRPr/>
          </a:p>
        </p:txBody>
      </p:sp>
      <p:pic>
        <p:nvPicPr>
          <p:cNvPr id="790" name="Google Shape;790;p53" descr="p(A) = (&quot;nombre de cas où A se réalise&quot;) / (&quot;nombre de cas possibles&quot;)" title="MathEquation,#000000"/>
          <p:cNvPicPr preferRelativeResize="0"/>
          <p:nvPr/>
        </p:nvPicPr>
        <p:blipFill rotWithShape="1">
          <a:blip r:embed="rId3">
            <a:alphaModFix/>
          </a:blip>
          <a:srcRect/>
          <a:stretch/>
        </p:blipFill>
        <p:spPr>
          <a:xfrm>
            <a:off x="2705450" y="1451562"/>
            <a:ext cx="3733124" cy="653300"/>
          </a:xfrm>
          <a:prstGeom prst="rect">
            <a:avLst/>
          </a:prstGeom>
          <a:noFill/>
          <a:ln>
            <a:noFill/>
          </a:ln>
        </p:spPr>
      </p:pic>
      <p:pic>
        <p:nvPicPr>
          <p:cNvPr id="791" name="Google Shape;791;p53" descr="p(AuuB) = p(A) + p(B) - p(AnnB)" title="MathEquation,#000000"/>
          <p:cNvPicPr preferRelativeResize="0"/>
          <p:nvPr/>
        </p:nvPicPr>
        <p:blipFill rotWithShape="1">
          <a:blip r:embed="rId4">
            <a:alphaModFix/>
          </a:blip>
          <a:srcRect l="32272"/>
          <a:stretch/>
        </p:blipFill>
        <p:spPr>
          <a:xfrm>
            <a:off x="4307738" y="2452137"/>
            <a:ext cx="3216976" cy="356225"/>
          </a:xfrm>
          <a:prstGeom prst="rect">
            <a:avLst/>
          </a:prstGeom>
          <a:noFill/>
          <a:ln>
            <a:noFill/>
          </a:ln>
        </p:spPr>
      </p:pic>
      <p:pic>
        <p:nvPicPr>
          <p:cNvPr id="792" name="Google Shape;792;p53" descr="p(AuuB) = p(A) + p(B)" title="MathEquation,#000000"/>
          <p:cNvPicPr preferRelativeResize="0"/>
          <p:nvPr/>
        </p:nvPicPr>
        <p:blipFill rotWithShape="1">
          <a:blip r:embed="rId5">
            <a:alphaModFix/>
          </a:blip>
          <a:srcRect r="60680"/>
          <a:stretch/>
        </p:blipFill>
        <p:spPr>
          <a:xfrm>
            <a:off x="989494" y="2452125"/>
            <a:ext cx="1259050" cy="356225"/>
          </a:xfrm>
          <a:prstGeom prst="rect">
            <a:avLst/>
          </a:prstGeom>
          <a:noFill/>
          <a:ln>
            <a:noFill/>
          </a:ln>
        </p:spPr>
      </p:pic>
      <p:pic>
        <p:nvPicPr>
          <p:cNvPr id="793" name="Google Shape;793;p53" descr="p(AnnB) = p(A|B) * p(B)" title="MathEquation,#000000"/>
          <p:cNvPicPr preferRelativeResize="0"/>
          <p:nvPr/>
        </p:nvPicPr>
        <p:blipFill rotWithShape="1">
          <a:blip r:embed="rId6">
            <a:alphaModFix/>
          </a:blip>
          <a:srcRect l="43317"/>
          <a:stretch/>
        </p:blipFill>
        <p:spPr>
          <a:xfrm>
            <a:off x="3441462" y="3173775"/>
            <a:ext cx="2019224" cy="356225"/>
          </a:xfrm>
          <a:prstGeom prst="rect">
            <a:avLst/>
          </a:prstGeom>
          <a:noFill/>
          <a:ln>
            <a:noFill/>
          </a:ln>
        </p:spPr>
      </p:pic>
      <p:pic>
        <p:nvPicPr>
          <p:cNvPr id="794" name="Google Shape;794;p53" descr="p(A|B) = (p(AnnB)) / ( p(B))" title="MathEquation,#000000"/>
          <p:cNvPicPr preferRelativeResize="0"/>
          <p:nvPr/>
        </p:nvPicPr>
        <p:blipFill rotWithShape="1">
          <a:blip r:embed="rId7">
            <a:alphaModFix/>
          </a:blip>
          <a:srcRect l="64075"/>
          <a:stretch/>
        </p:blipFill>
        <p:spPr>
          <a:xfrm>
            <a:off x="5460680" y="3982600"/>
            <a:ext cx="977900" cy="653300"/>
          </a:xfrm>
          <a:prstGeom prst="rect">
            <a:avLst/>
          </a:prstGeom>
          <a:noFill/>
          <a:ln>
            <a:noFill/>
          </a:ln>
        </p:spPr>
      </p:pic>
      <p:pic>
        <p:nvPicPr>
          <p:cNvPr id="795" name="Google Shape;795;p53" descr="p(AnnB) = p(AB) = p(A) *  p(B) " title="MathEquation,#000000"/>
          <p:cNvPicPr preferRelativeResize="0"/>
          <p:nvPr/>
        </p:nvPicPr>
        <p:blipFill rotWithShape="1">
          <a:blip r:embed="rId8">
            <a:alphaModFix/>
          </a:blip>
          <a:srcRect r="71824"/>
          <a:stretch/>
        </p:blipFill>
        <p:spPr>
          <a:xfrm>
            <a:off x="1010700" y="3173788"/>
            <a:ext cx="1216626" cy="356225"/>
          </a:xfrm>
          <a:prstGeom prst="rect">
            <a:avLst/>
          </a:prstGeom>
          <a:noFill/>
          <a:ln>
            <a:noFill/>
          </a:ln>
        </p:spPr>
      </p:pic>
      <p:pic>
        <p:nvPicPr>
          <p:cNvPr id="796" name="Google Shape;796;p53" descr="p(A|B) = (p(AnnB)) / ( p(B))" title="MathEquation,#000000"/>
          <p:cNvPicPr preferRelativeResize="0"/>
          <p:nvPr/>
        </p:nvPicPr>
        <p:blipFill rotWithShape="1">
          <a:blip r:embed="rId7">
            <a:alphaModFix/>
          </a:blip>
          <a:srcRect r="50840"/>
          <a:stretch/>
        </p:blipFill>
        <p:spPr>
          <a:xfrm>
            <a:off x="949906" y="3895450"/>
            <a:ext cx="1338200" cy="653300"/>
          </a:xfrm>
          <a:prstGeom prst="rect">
            <a:avLst/>
          </a:prstGeom>
          <a:noFill/>
          <a:ln>
            <a:noFill/>
          </a:ln>
        </p:spPr>
      </p:pic>
      <p:cxnSp>
        <p:nvCxnSpPr>
          <p:cNvPr id="797" name="Google Shape;797;p53"/>
          <p:cNvCxnSpPr/>
          <p:nvPr/>
        </p:nvCxnSpPr>
        <p:spPr>
          <a:xfrm>
            <a:off x="3029938" y="2293125"/>
            <a:ext cx="8700" cy="2469600"/>
          </a:xfrm>
          <a:prstGeom prst="straightConnector1">
            <a:avLst/>
          </a:prstGeom>
          <a:noFill/>
          <a:ln w="9525" cap="flat" cmpd="sng">
            <a:solidFill>
              <a:schemeClr val="dk2"/>
            </a:solidFill>
            <a:prstDash val="solid"/>
            <a:round/>
            <a:headEnd type="none" w="sm" len="sm"/>
            <a:tailEnd type="none" w="sm" len="sm"/>
          </a:ln>
        </p:spPr>
      </p:cxnSp>
      <p:cxnSp>
        <p:nvCxnSpPr>
          <p:cNvPr id="798" name="Google Shape;798;p53"/>
          <p:cNvCxnSpPr/>
          <p:nvPr/>
        </p:nvCxnSpPr>
        <p:spPr>
          <a:xfrm>
            <a:off x="276238" y="2971800"/>
            <a:ext cx="8610600" cy="0"/>
          </a:xfrm>
          <a:prstGeom prst="straightConnector1">
            <a:avLst/>
          </a:prstGeom>
          <a:noFill/>
          <a:ln w="9525" cap="flat" cmpd="sng">
            <a:solidFill>
              <a:schemeClr val="dk2"/>
            </a:solidFill>
            <a:prstDash val="solid"/>
            <a:round/>
            <a:headEnd type="none" w="sm" len="sm"/>
            <a:tailEnd type="none" w="sm" len="sm"/>
          </a:ln>
        </p:spPr>
      </p:cxnSp>
      <p:cxnSp>
        <p:nvCxnSpPr>
          <p:cNvPr id="799" name="Google Shape;799;p53"/>
          <p:cNvCxnSpPr/>
          <p:nvPr/>
        </p:nvCxnSpPr>
        <p:spPr>
          <a:xfrm>
            <a:off x="257188" y="3731988"/>
            <a:ext cx="8610600" cy="0"/>
          </a:xfrm>
          <a:prstGeom prst="straightConnector1">
            <a:avLst/>
          </a:prstGeom>
          <a:noFill/>
          <a:ln w="9525" cap="flat" cmpd="sng">
            <a:solidFill>
              <a:schemeClr val="dk2"/>
            </a:solidFill>
            <a:prstDash val="solid"/>
            <a:round/>
            <a:headEnd type="none" w="sm" len="sm"/>
            <a:tailEnd type="none" w="sm" len="sm"/>
          </a:ln>
        </p:spPr>
      </p:cxnSp>
      <p:sp>
        <p:nvSpPr>
          <p:cNvPr id="800" name="Google Shape;800;p53"/>
          <p:cNvSpPr txBox="1"/>
          <p:nvPr/>
        </p:nvSpPr>
        <p:spPr>
          <a:xfrm>
            <a:off x="5693850" y="3186450"/>
            <a:ext cx="583500" cy="330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rgbClr val="000000"/>
                </a:solidFill>
                <a:latin typeface="Lato"/>
                <a:ea typeface="Lato"/>
                <a:cs typeface="Lato"/>
                <a:sym typeface="Lato"/>
              </a:rPr>
              <a:t>OU</a:t>
            </a:r>
            <a:endParaRPr sz="1400" b="1" i="0" u="none" strike="noStrike" cap="none">
              <a:solidFill>
                <a:srgbClr val="000000"/>
              </a:solidFill>
              <a:latin typeface="Lato"/>
              <a:ea typeface="Lato"/>
              <a:cs typeface="Lato"/>
              <a:sym typeface="Lato"/>
            </a:endParaRPr>
          </a:p>
        </p:txBody>
      </p:sp>
      <p:pic>
        <p:nvPicPr>
          <p:cNvPr id="801" name="Google Shape;801;p53" descr="p(B|A)*p(A)" title="MathEquation,#000000"/>
          <p:cNvPicPr preferRelativeResize="0"/>
          <p:nvPr/>
        </p:nvPicPr>
        <p:blipFill rotWithShape="1">
          <a:blip r:embed="rId9">
            <a:alphaModFix/>
          </a:blip>
          <a:srcRect/>
          <a:stretch/>
        </p:blipFill>
        <p:spPr>
          <a:xfrm>
            <a:off x="6510503" y="3173775"/>
            <a:ext cx="1965360" cy="3562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54"/>
          <p:cNvSpPr txBox="1">
            <a:spLocks noGrp="1"/>
          </p:cNvSpPr>
          <p:nvPr>
            <p:ph type="title"/>
          </p:nvPr>
        </p:nvSpPr>
        <p:spPr>
          <a:xfrm>
            <a:off x="727800" y="2081650"/>
            <a:ext cx="7688400" cy="1497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fr" sz="4800"/>
              <a:t>La formule de Bayes</a:t>
            </a:r>
            <a:endParaRPr sz="48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55"/>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exemple pratique</a:t>
            </a:r>
            <a:endParaRPr/>
          </a:p>
        </p:txBody>
      </p:sp>
      <p:sp>
        <p:nvSpPr>
          <p:cNvPr id="812" name="Google Shape;812;p55"/>
          <p:cNvSpPr txBox="1"/>
          <p:nvPr/>
        </p:nvSpPr>
        <p:spPr>
          <a:xfrm>
            <a:off x="975000" y="1458450"/>
            <a:ext cx="7194000" cy="331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Vous venez de rentrer d’un voyage du Nigeria, et on vous fait passer un test dont le diagnostic affirme que vous êtes atteint d’Ebola. 😱</a:t>
            </a:r>
            <a:endParaRPr sz="2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Voyant votre panique, le médecin répond que le test est fiable à 90% lorsqu’une personne est saine, ce qui est encore moins rassurant...</a:t>
            </a:r>
            <a:endParaRPr sz="2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Times New Roman"/>
                <a:ea typeface="Times New Roman"/>
                <a:cs typeface="Times New Roman"/>
                <a:sym typeface="Times New Roman"/>
              </a:rPr>
              <a:t>Devez-vous commencez à écrire votre testament ? ☠️</a:t>
            </a:r>
            <a:endParaRPr sz="2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56"/>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exemple pratique</a:t>
            </a:r>
            <a:endParaRPr/>
          </a:p>
        </p:txBody>
      </p:sp>
      <p:sp>
        <p:nvSpPr>
          <p:cNvPr id="818" name="Google Shape;818;p56"/>
          <p:cNvSpPr txBox="1"/>
          <p:nvPr/>
        </p:nvSpPr>
        <p:spPr>
          <a:xfrm>
            <a:off x="975000" y="1458450"/>
            <a:ext cx="7194000" cy="331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 = ?</a:t>
            </a:r>
            <a:endParaRPr sz="6000" b="0" i="0" u="none" strike="noStrike" cap="none">
              <a:solidFill>
                <a:srgbClr val="000000"/>
              </a:solidFill>
              <a:latin typeface="Lato"/>
              <a:ea typeface="Lato"/>
              <a:cs typeface="Lato"/>
              <a:sym typeface="Lato"/>
            </a:endParaRPr>
          </a:p>
        </p:txBody>
      </p:sp>
      <p:sp>
        <p:nvSpPr>
          <p:cNvPr id="819" name="Google Shape;819;p56"/>
          <p:cNvSpPr txBox="1"/>
          <p:nvPr/>
        </p:nvSpPr>
        <p:spPr>
          <a:xfrm>
            <a:off x="975000" y="1399575"/>
            <a:ext cx="7194000" cy="76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Lato"/>
                <a:ea typeface="Lato"/>
                <a:cs typeface="Lato"/>
                <a:sym typeface="Lato"/>
              </a:rPr>
              <a:t>On cherche à connaître la probabilité d’être atteint d’Ebola sachant que le diagnostic est positif.</a:t>
            </a:r>
            <a:endParaRPr sz="18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Lato"/>
              <a:ea typeface="Lato"/>
              <a:cs typeface="Lato"/>
              <a:sym typeface="Lato"/>
            </a:endParaRPr>
          </a:p>
        </p:txBody>
      </p:sp>
      <p:pic>
        <p:nvPicPr>
          <p:cNvPr id="820" name="Google Shape;820;p56"/>
          <p:cNvPicPr preferRelativeResize="0"/>
          <p:nvPr/>
        </p:nvPicPr>
        <p:blipFill rotWithShape="1">
          <a:blip r:embed="rId3">
            <a:alphaModFix/>
          </a:blip>
          <a:srcRect/>
          <a:stretch/>
        </p:blipFill>
        <p:spPr>
          <a:xfrm>
            <a:off x="1276350" y="2272625"/>
            <a:ext cx="6591300" cy="25041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57"/>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exemple pratique</a:t>
            </a:r>
            <a:endParaRPr/>
          </a:p>
        </p:txBody>
      </p:sp>
      <p:sp>
        <p:nvSpPr>
          <p:cNvPr id="826" name="Google Shape;826;p57"/>
          <p:cNvSpPr txBox="1"/>
          <p:nvPr/>
        </p:nvSpPr>
        <p:spPr>
          <a:xfrm>
            <a:off x="600075" y="1458450"/>
            <a:ext cx="3476700" cy="3318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 =</a:t>
            </a:r>
            <a:endParaRPr sz="6000" b="0" i="0" u="none" strike="noStrike" cap="none">
              <a:solidFill>
                <a:srgbClr val="000000"/>
              </a:solidFill>
              <a:latin typeface="Lato"/>
              <a:ea typeface="Lato"/>
              <a:cs typeface="Lato"/>
              <a:sym typeface="Lato"/>
            </a:endParaRPr>
          </a:p>
        </p:txBody>
      </p:sp>
      <p:sp>
        <p:nvSpPr>
          <p:cNvPr id="827" name="Google Shape;827;p57"/>
          <p:cNvSpPr txBox="1"/>
          <p:nvPr/>
        </p:nvSpPr>
        <p:spPr>
          <a:xfrm>
            <a:off x="975000" y="1399575"/>
            <a:ext cx="7749900" cy="76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Lato"/>
                <a:ea typeface="Lato"/>
                <a:cs typeface="Lato"/>
                <a:sym typeface="Lato"/>
              </a:rPr>
              <a:t>Grâces à la merveilleuse loi des probabilités conditionnelles, on sait que :</a:t>
            </a:r>
            <a:endParaRPr sz="18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Lato"/>
              <a:ea typeface="Lato"/>
              <a:cs typeface="Lato"/>
              <a:sym typeface="Lato"/>
            </a:endParaRPr>
          </a:p>
        </p:txBody>
      </p:sp>
      <p:sp>
        <p:nvSpPr>
          <p:cNvPr id="828" name="Google Shape;828;p57"/>
          <p:cNvSpPr txBox="1"/>
          <p:nvPr/>
        </p:nvSpPr>
        <p:spPr>
          <a:xfrm>
            <a:off x="4029150" y="2009771"/>
            <a:ext cx="4048200" cy="1035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 </a:t>
            </a:r>
            <a:endParaRPr sz="6000" b="0" i="0" u="none" strike="noStrike" cap="none">
              <a:solidFill>
                <a:srgbClr val="000000"/>
              </a:solidFill>
              <a:latin typeface="Lato"/>
              <a:ea typeface="Lato"/>
              <a:cs typeface="Lato"/>
              <a:sym typeface="Lato"/>
            </a:endParaRPr>
          </a:p>
        </p:txBody>
      </p:sp>
      <p:sp>
        <p:nvSpPr>
          <p:cNvPr id="829" name="Google Shape;829;p57"/>
          <p:cNvSpPr txBox="1"/>
          <p:nvPr/>
        </p:nvSpPr>
        <p:spPr>
          <a:xfrm>
            <a:off x="4029150" y="3141950"/>
            <a:ext cx="4048200" cy="124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a:t>
            </a:r>
            <a:endParaRPr sz="6000" b="0" i="0" u="none" strike="noStrike" cap="none">
              <a:solidFill>
                <a:srgbClr val="000000"/>
              </a:solidFill>
              <a:latin typeface="Lato"/>
              <a:ea typeface="Lato"/>
              <a:cs typeface="Lato"/>
              <a:sym typeface="Lato"/>
            </a:endParaRPr>
          </a:p>
        </p:txBody>
      </p:sp>
      <p:cxnSp>
        <p:nvCxnSpPr>
          <p:cNvPr id="830" name="Google Shape;830;p57"/>
          <p:cNvCxnSpPr/>
          <p:nvPr/>
        </p:nvCxnSpPr>
        <p:spPr>
          <a:xfrm>
            <a:off x="4124325" y="3143250"/>
            <a:ext cx="3943500" cy="0"/>
          </a:xfrm>
          <a:prstGeom prst="straightConnector1">
            <a:avLst/>
          </a:prstGeom>
          <a:noFill/>
          <a:ln w="38100" cap="flat" cmpd="sng">
            <a:solidFill>
              <a:schemeClr val="dk2"/>
            </a:solidFill>
            <a:prstDash val="solid"/>
            <a:round/>
            <a:headEnd type="none" w="sm" len="sm"/>
            <a:tailEnd type="none" w="sm" len="sm"/>
          </a:ln>
        </p:spPr>
      </p:cxnSp>
      <p:pic>
        <p:nvPicPr>
          <p:cNvPr id="831" name="Google Shape;831;p57"/>
          <p:cNvPicPr preferRelativeResize="0"/>
          <p:nvPr/>
        </p:nvPicPr>
        <p:blipFill rotWithShape="1">
          <a:blip r:embed="rId3">
            <a:alphaModFix/>
          </a:blip>
          <a:srcRect/>
          <a:stretch/>
        </p:blipFill>
        <p:spPr>
          <a:xfrm>
            <a:off x="534125" y="1950300"/>
            <a:ext cx="7973950" cy="27074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58"/>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exemple pratique</a:t>
            </a:r>
            <a:endParaRPr/>
          </a:p>
        </p:txBody>
      </p:sp>
      <p:sp>
        <p:nvSpPr>
          <p:cNvPr id="837" name="Google Shape;837;p58"/>
          <p:cNvSpPr txBox="1"/>
          <p:nvPr/>
        </p:nvSpPr>
        <p:spPr>
          <a:xfrm>
            <a:off x="333325" y="1601325"/>
            <a:ext cx="3476700" cy="3318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a:t>
            </a:r>
            <a:endParaRPr sz="6000" b="0" i="0" u="none" strike="noStrike" cap="none">
              <a:solidFill>
                <a:srgbClr val="000000"/>
              </a:solidFill>
              <a:latin typeface="Lato"/>
              <a:ea typeface="Lato"/>
              <a:cs typeface="Lato"/>
              <a:sym typeface="Lato"/>
            </a:endParaRPr>
          </a:p>
        </p:txBody>
      </p:sp>
      <p:sp>
        <p:nvSpPr>
          <p:cNvPr id="838" name="Google Shape;838;p58"/>
          <p:cNvSpPr txBox="1"/>
          <p:nvPr/>
        </p:nvSpPr>
        <p:spPr>
          <a:xfrm>
            <a:off x="975000" y="1399575"/>
            <a:ext cx="7749900" cy="76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Lato"/>
                <a:ea typeface="Lato"/>
                <a:cs typeface="Lato"/>
                <a:sym typeface="Lato"/>
              </a:rPr>
              <a:t>Et p(🤒∩💉) est équivalent à :</a:t>
            </a:r>
            <a:endParaRPr sz="18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Lato"/>
              <a:ea typeface="Lato"/>
              <a:cs typeface="Lato"/>
              <a:sym typeface="Lato"/>
            </a:endParaRPr>
          </a:p>
        </p:txBody>
      </p:sp>
      <p:sp>
        <p:nvSpPr>
          <p:cNvPr id="839" name="Google Shape;839;p58"/>
          <p:cNvSpPr txBox="1"/>
          <p:nvPr/>
        </p:nvSpPr>
        <p:spPr>
          <a:xfrm>
            <a:off x="3600450" y="2152650"/>
            <a:ext cx="5305500" cy="1035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 × p(🤒)</a:t>
            </a:r>
            <a:endParaRPr sz="6000" b="0" i="0" u="none" strike="noStrike" cap="none">
              <a:solidFill>
                <a:srgbClr val="000000"/>
              </a:solidFill>
              <a:latin typeface="Lato"/>
              <a:ea typeface="Lato"/>
              <a:cs typeface="Lato"/>
              <a:sym typeface="Lato"/>
            </a:endParaRPr>
          </a:p>
        </p:txBody>
      </p:sp>
      <p:sp>
        <p:nvSpPr>
          <p:cNvPr id="840" name="Google Shape;840;p58"/>
          <p:cNvSpPr txBox="1"/>
          <p:nvPr/>
        </p:nvSpPr>
        <p:spPr>
          <a:xfrm>
            <a:off x="3581500" y="3284825"/>
            <a:ext cx="5229300" cy="124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a:t>
            </a:r>
            <a:endParaRPr sz="6000" b="0" i="0" u="none" strike="noStrike" cap="none">
              <a:solidFill>
                <a:srgbClr val="000000"/>
              </a:solidFill>
              <a:latin typeface="Lato"/>
              <a:ea typeface="Lato"/>
              <a:cs typeface="Lato"/>
              <a:sym typeface="Lato"/>
            </a:endParaRPr>
          </a:p>
        </p:txBody>
      </p:sp>
      <p:cxnSp>
        <p:nvCxnSpPr>
          <p:cNvPr id="841" name="Google Shape;841;p58"/>
          <p:cNvCxnSpPr/>
          <p:nvPr/>
        </p:nvCxnSpPr>
        <p:spPr>
          <a:xfrm>
            <a:off x="3600450" y="3286125"/>
            <a:ext cx="5305500" cy="0"/>
          </a:xfrm>
          <a:prstGeom prst="straightConnector1">
            <a:avLst/>
          </a:prstGeom>
          <a:noFill/>
          <a:ln w="38100" cap="flat" cmpd="sng">
            <a:solidFill>
              <a:schemeClr val="dk2"/>
            </a:solidFill>
            <a:prstDash val="solid"/>
            <a:round/>
            <a:headEnd type="none" w="sm" len="sm"/>
            <a:tailEnd type="none" w="sm" len="sm"/>
          </a:ln>
        </p:spPr>
      </p:cxnSp>
      <p:pic>
        <p:nvPicPr>
          <p:cNvPr id="842" name="Google Shape;842;p58"/>
          <p:cNvPicPr preferRelativeResize="0"/>
          <p:nvPr/>
        </p:nvPicPr>
        <p:blipFill rotWithShape="1">
          <a:blip r:embed="rId3">
            <a:alphaModFix/>
          </a:blip>
          <a:srcRect/>
          <a:stretch/>
        </p:blipFill>
        <p:spPr>
          <a:xfrm>
            <a:off x="0" y="1298189"/>
            <a:ext cx="9144000" cy="370917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59"/>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exemple pratique</a:t>
            </a:r>
            <a:endParaRPr/>
          </a:p>
        </p:txBody>
      </p:sp>
      <p:sp>
        <p:nvSpPr>
          <p:cNvPr id="848" name="Google Shape;848;p59"/>
          <p:cNvSpPr txBox="1"/>
          <p:nvPr/>
        </p:nvSpPr>
        <p:spPr>
          <a:xfrm>
            <a:off x="1342950" y="2762250"/>
            <a:ext cx="6458100" cy="192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 = 1</a:t>
            </a:r>
            <a:endParaRPr sz="6000" b="0" i="0" u="none" strike="noStrike" cap="none">
              <a:solidFill>
                <a:srgbClr val="000000"/>
              </a:solidFill>
              <a:latin typeface="Lato"/>
              <a:ea typeface="Lato"/>
              <a:cs typeface="Lato"/>
              <a:sym typeface="Lato"/>
            </a:endParaRPr>
          </a:p>
        </p:txBody>
      </p:sp>
      <p:sp>
        <p:nvSpPr>
          <p:cNvPr id="849" name="Google Shape;849;p59"/>
          <p:cNvSpPr txBox="1"/>
          <p:nvPr/>
        </p:nvSpPr>
        <p:spPr>
          <a:xfrm>
            <a:off x="975000" y="1409100"/>
            <a:ext cx="7749900" cy="126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Lato"/>
                <a:ea typeface="Lato"/>
                <a:cs typeface="Lato"/>
                <a:sym typeface="Lato"/>
              </a:rPr>
              <a:t>Maintenant il faut chercher la probabilité de chaque terme…</a:t>
            </a:r>
            <a:endParaRPr sz="18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Lato"/>
                <a:ea typeface="Lato"/>
                <a:cs typeface="Lato"/>
                <a:sym typeface="Lato"/>
              </a:rPr>
              <a:t>Le médecin n’ayant pas précisé l’efficacité du diagnostic si on est effectivement atteint d’Ebola, on prend le pire cas possible</a:t>
            </a:r>
            <a:endParaRPr sz="1800" b="1" i="0" u="none" strike="noStrike" cap="none">
              <a:solidFill>
                <a:srgbClr val="000000"/>
              </a:solidFill>
              <a:latin typeface="Lato"/>
              <a:ea typeface="Lato"/>
              <a:cs typeface="Lato"/>
              <a:sym typeface="Lato"/>
            </a:endParaRPr>
          </a:p>
        </p:txBody>
      </p:sp>
      <p:pic>
        <p:nvPicPr>
          <p:cNvPr id="850" name="Google Shape;850;p59"/>
          <p:cNvPicPr preferRelativeResize="0"/>
          <p:nvPr/>
        </p:nvPicPr>
        <p:blipFill rotWithShape="1">
          <a:blip r:embed="rId3">
            <a:alphaModFix/>
          </a:blip>
          <a:srcRect/>
          <a:stretch/>
        </p:blipFill>
        <p:spPr>
          <a:xfrm>
            <a:off x="1610413" y="2762250"/>
            <a:ext cx="5923174" cy="20883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60"/>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exemple pratique</a:t>
            </a:r>
            <a:endParaRPr/>
          </a:p>
        </p:txBody>
      </p:sp>
      <p:sp>
        <p:nvSpPr>
          <p:cNvPr id="856" name="Google Shape;856;p60"/>
          <p:cNvSpPr txBox="1"/>
          <p:nvPr/>
        </p:nvSpPr>
        <p:spPr>
          <a:xfrm>
            <a:off x="1342950" y="2762250"/>
            <a:ext cx="6458100" cy="192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 = 0.0001</a:t>
            </a:r>
            <a:endParaRPr sz="6000" b="0" i="0" u="none" strike="noStrike" cap="none">
              <a:solidFill>
                <a:srgbClr val="000000"/>
              </a:solidFill>
              <a:latin typeface="Lato"/>
              <a:ea typeface="Lato"/>
              <a:cs typeface="Lato"/>
              <a:sym typeface="Lato"/>
            </a:endParaRPr>
          </a:p>
        </p:txBody>
      </p:sp>
      <p:sp>
        <p:nvSpPr>
          <p:cNvPr id="857" name="Google Shape;857;p60"/>
          <p:cNvSpPr txBox="1"/>
          <p:nvPr/>
        </p:nvSpPr>
        <p:spPr>
          <a:xfrm>
            <a:off x="697050" y="1409100"/>
            <a:ext cx="7749900" cy="126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Lato"/>
                <a:ea typeface="Lato"/>
                <a:cs typeface="Lato"/>
                <a:sym typeface="Lato"/>
              </a:rPr>
              <a:t>On cherche ici une probabilité </a:t>
            </a:r>
            <a:r>
              <a:rPr lang="fr" sz="1800" b="1" i="0" u="sng" strike="noStrike" cap="none">
                <a:solidFill>
                  <a:srgbClr val="000000"/>
                </a:solidFill>
                <a:latin typeface="Lato"/>
                <a:ea typeface="Lato"/>
                <a:cs typeface="Lato"/>
                <a:sym typeface="Lato"/>
              </a:rPr>
              <a:t>a priori</a:t>
            </a:r>
            <a:r>
              <a:rPr lang="fr" sz="1800" b="1" i="0" u="none" strike="noStrike" cap="none">
                <a:solidFill>
                  <a:srgbClr val="000000"/>
                </a:solidFill>
                <a:latin typeface="Lato"/>
                <a:ea typeface="Lato"/>
                <a:cs typeface="Lato"/>
                <a:sym typeface="Lato"/>
              </a:rPr>
              <a:t>, c’est à dire la chance qu’on a d’avoir Ebola au Nigeria.</a:t>
            </a:r>
            <a:endParaRPr sz="18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Lato"/>
                <a:ea typeface="Lato"/>
                <a:cs typeface="Lato"/>
                <a:sym typeface="Lato"/>
              </a:rPr>
              <a:t>Une recherche rapide nous indique que c’est 1 personne sur 10000.</a:t>
            </a:r>
            <a:endParaRPr sz="1800" b="1" i="0" u="none" strike="noStrike" cap="none">
              <a:solidFill>
                <a:srgbClr val="000000"/>
              </a:solidFill>
              <a:latin typeface="Lato"/>
              <a:ea typeface="Lato"/>
              <a:cs typeface="Lato"/>
              <a:sym typeface="Lato"/>
            </a:endParaRPr>
          </a:p>
        </p:txBody>
      </p:sp>
      <p:pic>
        <p:nvPicPr>
          <p:cNvPr id="858" name="Google Shape;858;p60"/>
          <p:cNvPicPr preferRelativeResize="0"/>
          <p:nvPr/>
        </p:nvPicPr>
        <p:blipFill rotWithShape="1">
          <a:blip r:embed="rId3">
            <a:alphaModFix/>
          </a:blip>
          <a:srcRect/>
          <a:stretch/>
        </p:blipFill>
        <p:spPr>
          <a:xfrm>
            <a:off x="1466850" y="2965524"/>
            <a:ext cx="6210301" cy="17325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61"/>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exemple pratique</a:t>
            </a:r>
            <a:endParaRPr/>
          </a:p>
        </p:txBody>
      </p:sp>
      <p:sp>
        <p:nvSpPr>
          <p:cNvPr id="864" name="Google Shape;864;p61"/>
          <p:cNvSpPr txBox="1"/>
          <p:nvPr/>
        </p:nvSpPr>
        <p:spPr>
          <a:xfrm>
            <a:off x="1342950" y="2466975"/>
            <a:ext cx="6458100" cy="2223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 = ?</a:t>
            </a:r>
            <a:endParaRPr sz="6000" b="0" i="0" u="none" strike="noStrike" cap="none">
              <a:solidFill>
                <a:srgbClr val="000000"/>
              </a:solidFill>
              <a:latin typeface="Lato"/>
              <a:ea typeface="Lato"/>
              <a:cs typeface="Lato"/>
              <a:sym typeface="Lato"/>
            </a:endParaRPr>
          </a:p>
        </p:txBody>
      </p:sp>
      <p:sp>
        <p:nvSpPr>
          <p:cNvPr id="865" name="Google Shape;865;p61"/>
          <p:cNvSpPr txBox="1"/>
          <p:nvPr/>
        </p:nvSpPr>
        <p:spPr>
          <a:xfrm>
            <a:off x="697050" y="1409100"/>
            <a:ext cx="7749900" cy="126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Lato"/>
                <a:ea typeface="Lato"/>
                <a:cs typeface="Lato"/>
                <a:sym typeface="Lato"/>
              </a:rPr>
              <a:t>Mais quelle est la probabilité d’avoir un diagnostic positif (i.e. que le test indique que l’on est atteint d’Ebola ?</a:t>
            </a:r>
            <a:endParaRPr sz="1800" b="1" i="0" u="none" strike="noStrike" cap="none">
              <a:solidFill>
                <a:srgbClr val="000000"/>
              </a:solidFill>
              <a:latin typeface="Lato"/>
              <a:ea typeface="Lato"/>
              <a:cs typeface="Lato"/>
              <a:sym typeface="Lato"/>
            </a:endParaRPr>
          </a:p>
        </p:txBody>
      </p:sp>
      <p:pic>
        <p:nvPicPr>
          <p:cNvPr id="866" name="Google Shape;866;p61"/>
          <p:cNvPicPr preferRelativeResize="0"/>
          <p:nvPr/>
        </p:nvPicPr>
        <p:blipFill rotWithShape="1">
          <a:blip r:embed="rId3">
            <a:alphaModFix/>
          </a:blip>
          <a:srcRect/>
          <a:stretch/>
        </p:blipFill>
        <p:spPr>
          <a:xfrm>
            <a:off x="1852613" y="2514500"/>
            <a:ext cx="5438775" cy="2128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27650" y="556650"/>
            <a:ext cx="7688700" cy="535200"/>
          </a:xfrm>
          <a:prstGeom prst="rect">
            <a:avLst/>
          </a:prstGeom>
          <a:noFill/>
          <a:ln>
            <a:noFill/>
          </a:ln>
        </p:spPr>
        <p:txBody>
          <a:bodyPr spcFirstLastPara="1" wrap="square" lIns="91425" tIns="91425" rIns="91425" bIns="91425" anchor="t" anchorCtr="0">
            <a:noAutofit/>
          </a:bodyPr>
          <a:lstStyle/>
          <a:p>
            <a:pPr lvl="0">
              <a:buClr>
                <a:srgbClr val="000000"/>
              </a:buClr>
              <a:buSzPts val="1100"/>
            </a:pPr>
            <a:r>
              <a:rPr lang="en-US" dirty="0" err="1"/>
              <a:t>Collecte</a:t>
            </a:r>
            <a:r>
              <a:rPr lang="en-US" dirty="0"/>
              <a:t> de </a:t>
            </a:r>
            <a:r>
              <a:rPr lang="en-US" dirty="0" err="1"/>
              <a:t>données</a:t>
            </a:r>
            <a:r>
              <a:rPr lang="en-US" dirty="0"/>
              <a:t> </a:t>
            </a:r>
            <a:r>
              <a:rPr lang="en-US" dirty="0" err="1"/>
              <a:t>explicite</a:t>
            </a:r>
            <a:r>
              <a:rPr lang="en-US" dirty="0"/>
              <a:t> </a:t>
            </a:r>
            <a:r>
              <a:rPr lang="en-US" dirty="0" smtClean="0"/>
              <a:t>VS </a:t>
            </a:r>
            <a:r>
              <a:rPr lang="en-US" dirty="0" err="1"/>
              <a:t>implicite</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62"/>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exemple pratique</a:t>
            </a:r>
            <a:endParaRPr/>
          </a:p>
        </p:txBody>
      </p:sp>
      <p:sp>
        <p:nvSpPr>
          <p:cNvPr id="872" name="Google Shape;872;p62"/>
          <p:cNvSpPr txBox="1"/>
          <p:nvPr/>
        </p:nvSpPr>
        <p:spPr>
          <a:xfrm>
            <a:off x="342900" y="2276475"/>
            <a:ext cx="8458200" cy="2223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 = p(💉|🤒) × p(🤒) </a:t>
            </a:r>
            <a:endParaRPr sz="6000" b="0" i="0" u="none" strike="noStrike" cap="none">
              <a:solidFill>
                <a:srgbClr val="000000"/>
              </a:solidFill>
              <a:latin typeface="Lato"/>
              <a:ea typeface="Lato"/>
              <a:cs typeface="Lato"/>
              <a:sym typeface="Lato"/>
            </a:endParaRPr>
          </a:p>
          <a:p>
            <a:pPr marL="1371600" marR="0" lvl="0" indent="457200" algn="l"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   + p(💉|🤗) × p(🤗)</a:t>
            </a:r>
            <a:endParaRPr sz="6000" b="0" i="0" u="none" strike="noStrike" cap="none">
              <a:solidFill>
                <a:srgbClr val="000000"/>
              </a:solidFill>
              <a:latin typeface="Lato"/>
              <a:ea typeface="Lato"/>
              <a:cs typeface="Lato"/>
              <a:sym typeface="Lato"/>
            </a:endParaRPr>
          </a:p>
        </p:txBody>
      </p:sp>
      <p:sp>
        <p:nvSpPr>
          <p:cNvPr id="873" name="Google Shape;873;p62"/>
          <p:cNvSpPr txBox="1"/>
          <p:nvPr/>
        </p:nvSpPr>
        <p:spPr>
          <a:xfrm>
            <a:off x="697050" y="1409100"/>
            <a:ext cx="7749900" cy="126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Lato"/>
                <a:ea typeface="Lato"/>
                <a:cs typeface="Lato"/>
                <a:sym typeface="Lato"/>
              </a:rPr>
              <a:t>Il faut trouver tous les cas possibles.</a:t>
            </a:r>
            <a:endParaRPr sz="1800" b="1" i="0" u="none" strike="noStrike" cap="none">
              <a:solidFill>
                <a:srgbClr val="000000"/>
              </a:solidFill>
              <a:latin typeface="Lato"/>
              <a:ea typeface="Lato"/>
              <a:cs typeface="Lato"/>
              <a:sym typeface="Lato"/>
            </a:endParaRPr>
          </a:p>
        </p:txBody>
      </p:sp>
      <p:sp>
        <p:nvSpPr>
          <p:cNvPr id="874" name="Google Shape;874;p62"/>
          <p:cNvSpPr txBox="1"/>
          <p:nvPr/>
        </p:nvSpPr>
        <p:spPr>
          <a:xfrm>
            <a:off x="3438525" y="1990725"/>
            <a:ext cx="4876800" cy="39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Lato"/>
                <a:ea typeface="Lato"/>
                <a:cs typeface="Lato"/>
                <a:sym typeface="Lato"/>
              </a:rPr>
              <a:t>Le diagnostic est positif, est on est effectivement malade</a:t>
            </a:r>
            <a:endParaRPr sz="1400" b="0" i="0" u="none" strike="noStrike" cap="none">
              <a:solidFill>
                <a:srgbClr val="000000"/>
              </a:solidFill>
              <a:latin typeface="Lato"/>
              <a:ea typeface="Lato"/>
              <a:cs typeface="Lato"/>
              <a:sym typeface="Lato"/>
            </a:endParaRPr>
          </a:p>
        </p:txBody>
      </p:sp>
      <p:sp>
        <p:nvSpPr>
          <p:cNvPr id="875" name="Google Shape;875;p62"/>
          <p:cNvSpPr txBox="1"/>
          <p:nvPr/>
        </p:nvSpPr>
        <p:spPr>
          <a:xfrm>
            <a:off x="3438525" y="4500375"/>
            <a:ext cx="4876800" cy="39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Lato"/>
                <a:ea typeface="Lato"/>
                <a:cs typeface="Lato"/>
                <a:sym typeface="Lato"/>
              </a:rPr>
              <a:t>Le diagnostic est positif, mais on est pas malade</a:t>
            </a:r>
            <a:endParaRPr sz="1400" b="0" i="0" u="none" strike="noStrike" cap="none">
              <a:solidFill>
                <a:srgbClr val="000000"/>
              </a:solidFill>
              <a:latin typeface="Lato"/>
              <a:ea typeface="Lato"/>
              <a:cs typeface="Lato"/>
              <a:sym typeface="Lato"/>
            </a:endParaRPr>
          </a:p>
        </p:txBody>
      </p:sp>
      <p:pic>
        <p:nvPicPr>
          <p:cNvPr id="876" name="Google Shape;876;p62"/>
          <p:cNvPicPr preferRelativeResize="0"/>
          <p:nvPr/>
        </p:nvPicPr>
        <p:blipFill rotWithShape="1">
          <a:blip r:embed="rId3">
            <a:alphaModFix/>
          </a:blip>
          <a:srcRect/>
          <a:stretch/>
        </p:blipFill>
        <p:spPr>
          <a:xfrm>
            <a:off x="0" y="1839138"/>
            <a:ext cx="9143998" cy="33043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63"/>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exemple pratique</a:t>
            </a:r>
            <a:endParaRPr/>
          </a:p>
        </p:txBody>
      </p:sp>
      <p:sp>
        <p:nvSpPr>
          <p:cNvPr id="882" name="Google Shape;882;p63"/>
          <p:cNvSpPr txBox="1"/>
          <p:nvPr/>
        </p:nvSpPr>
        <p:spPr>
          <a:xfrm>
            <a:off x="342900" y="1459800"/>
            <a:ext cx="8458200" cy="222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 =  p(💉|🤒) × p(🤒)</a:t>
            </a:r>
            <a:endParaRPr sz="6000" b="0" i="0" u="none" strike="noStrike" cap="none">
              <a:solidFill>
                <a:srgbClr val="000000"/>
              </a:solidFill>
              <a:latin typeface="Lato"/>
              <a:ea typeface="Lato"/>
              <a:cs typeface="Lato"/>
              <a:sym typeface="Lato"/>
            </a:endParaRPr>
          </a:p>
          <a:p>
            <a:pPr marL="1371600" marR="0" lvl="0" indent="457200" algn="l"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 p(💉|🤗) × p(🤗)</a:t>
            </a:r>
            <a:endParaRPr sz="6000" b="0" i="0" u="none" strike="noStrike" cap="none">
              <a:solidFill>
                <a:srgbClr val="000000"/>
              </a:solidFill>
              <a:latin typeface="Lato"/>
              <a:ea typeface="Lato"/>
              <a:cs typeface="Lato"/>
              <a:sym typeface="Lato"/>
            </a:endParaRPr>
          </a:p>
        </p:txBody>
      </p:sp>
      <p:sp>
        <p:nvSpPr>
          <p:cNvPr id="883" name="Google Shape;883;p63"/>
          <p:cNvSpPr txBox="1"/>
          <p:nvPr/>
        </p:nvSpPr>
        <p:spPr>
          <a:xfrm>
            <a:off x="1423950" y="3683700"/>
            <a:ext cx="6296100" cy="118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Lato"/>
                <a:ea typeface="Lato"/>
                <a:cs typeface="Lato"/>
                <a:sym typeface="Lato"/>
              </a:rPr>
              <a:t>Le docteur nous a dit que le test est fiable à 90% quand on est sain.</a:t>
            </a:r>
            <a:endParaRPr sz="1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a:p>
            <a:pPr marL="914400" marR="0" lvl="1" indent="-342900" algn="l" rtl="0">
              <a:lnSpc>
                <a:spcPct val="100000"/>
              </a:lnSpc>
              <a:spcBef>
                <a:spcPts val="0"/>
              </a:spcBef>
              <a:spcAft>
                <a:spcPts val="0"/>
              </a:spcAft>
              <a:buClr>
                <a:srgbClr val="000000"/>
              </a:buClr>
              <a:buSzPts val="1800"/>
              <a:buFont typeface="Lato"/>
              <a:buChar char="◆"/>
            </a:pPr>
            <a:r>
              <a:rPr lang="fr" sz="1800" b="0" i="0" u="none" strike="noStrike" cap="none">
                <a:solidFill>
                  <a:srgbClr val="000000"/>
                </a:solidFill>
                <a:latin typeface="Lato"/>
                <a:ea typeface="Lato"/>
                <a:cs typeface="Lato"/>
                <a:sym typeface="Lato"/>
              </a:rPr>
              <a:t>On sait que p(🧪|🤗) = 0.9</a:t>
            </a:r>
            <a:endParaRPr sz="1800" b="0" i="0" u="none" strike="noStrike" cap="none">
              <a:solidFill>
                <a:srgbClr val="000000"/>
              </a:solidFill>
              <a:latin typeface="Lato"/>
              <a:ea typeface="Lato"/>
              <a:cs typeface="Lato"/>
              <a:sym typeface="Lato"/>
            </a:endParaRPr>
          </a:p>
          <a:p>
            <a:pPr marL="914400" marR="0" lvl="1" indent="-342900" algn="l" rtl="0">
              <a:lnSpc>
                <a:spcPct val="100000"/>
              </a:lnSpc>
              <a:spcBef>
                <a:spcPts val="0"/>
              </a:spcBef>
              <a:spcAft>
                <a:spcPts val="0"/>
              </a:spcAft>
              <a:buClr>
                <a:srgbClr val="000000"/>
              </a:buClr>
              <a:buSzPts val="1800"/>
              <a:buFont typeface="Lato"/>
              <a:buChar char="◆"/>
            </a:pPr>
            <a:r>
              <a:rPr lang="fr" sz="1800" b="0" i="0" u="none" strike="noStrike" cap="none">
                <a:solidFill>
                  <a:srgbClr val="000000"/>
                </a:solidFill>
                <a:latin typeface="Lato"/>
                <a:ea typeface="Lato"/>
                <a:cs typeface="Lato"/>
                <a:sym typeface="Lato"/>
              </a:rPr>
              <a:t>Donc: p(💉|🤗) = 1 - p(🧪|🤗) =  0.1</a:t>
            </a:r>
            <a:endParaRPr sz="18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884" name="Google Shape;884;p63"/>
          <p:cNvPicPr preferRelativeResize="0"/>
          <p:nvPr/>
        </p:nvPicPr>
        <p:blipFill rotWithShape="1">
          <a:blip r:embed="rId3">
            <a:alphaModFix/>
          </a:blip>
          <a:srcRect/>
          <a:stretch/>
        </p:blipFill>
        <p:spPr>
          <a:xfrm>
            <a:off x="0" y="1331908"/>
            <a:ext cx="9144002" cy="381158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64"/>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exemple pratique</a:t>
            </a:r>
            <a:endParaRPr/>
          </a:p>
        </p:txBody>
      </p:sp>
      <p:sp>
        <p:nvSpPr>
          <p:cNvPr id="890" name="Google Shape;890;p64"/>
          <p:cNvSpPr txBox="1"/>
          <p:nvPr/>
        </p:nvSpPr>
        <p:spPr>
          <a:xfrm>
            <a:off x="342900" y="1459800"/>
            <a:ext cx="8458200" cy="222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 =  p(💉|🤒) × p(🤒) </a:t>
            </a:r>
            <a:endParaRPr sz="6000" b="0" i="0" u="none" strike="noStrike" cap="none">
              <a:solidFill>
                <a:srgbClr val="000000"/>
              </a:solidFill>
              <a:latin typeface="Lato"/>
              <a:ea typeface="Lato"/>
              <a:cs typeface="Lato"/>
              <a:sym typeface="Lato"/>
            </a:endParaRPr>
          </a:p>
          <a:p>
            <a:pPr marL="1371600" marR="0" lvl="0" indent="457200" algn="l"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 + p(💉|🤒) × p(🤗)</a:t>
            </a:r>
            <a:endParaRPr sz="6000" b="0" i="0" u="none" strike="noStrike" cap="none">
              <a:solidFill>
                <a:srgbClr val="000000"/>
              </a:solidFill>
              <a:latin typeface="Lato"/>
              <a:ea typeface="Lato"/>
              <a:cs typeface="Lato"/>
              <a:sym typeface="Lato"/>
            </a:endParaRPr>
          </a:p>
        </p:txBody>
      </p:sp>
      <p:sp>
        <p:nvSpPr>
          <p:cNvPr id="891" name="Google Shape;891;p64"/>
          <p:cNvSpPr txBox="1"/>
          <p:nvPr/>
        </p:nvSpPr>
        <p:spPr>
          <a:xfrm>
            <a:off x="1423950" y="3683700"/>
            <a:ext cx="6296100" cy="118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Lato"/>
                <a:ea typeface="Lato"/>
                <a:cs typeface="Lato"/>
                <a:sym typeface="Lato"/>
              </a:rPr>
              <a:t>Et la probabilité d’être sain...</a:t>
            </a:r>
            <a:endParaRPr sz="1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a:p>
            <a:pPr marL="914400" marR="0" lvl="1" indent="-342900" algn="l" rtl="0">
              <a:lnSpc>
                <a:spcPct val="100000"/>
              </a:lnSpc>
              <a:spcBef>
                <a:spcPts val="0"/>
              </a:spcBef>
              <a:spcAft>
                <a:spcPts val="0"/>
              </a:spcAft>
              <a:buClr>
                <a:srgbClr val="000000"/>
              </a:buClr>
              <a:buSzPts val="1800"/>
              <a:buFont typeface="Lato"/>
              <a:buChar char="◆"/>
            </a:pPr>
            <a:r>
              <a:rPr lang="fr" sz="1800" b="0" i="0" u="none" strike="noStrike" cap="none">
                <a:solidFill>
                  <a:srgbClr val="000000"/>
                </a:solidFill>
                <a:latin typeface="Lato"/>
                <a:ea typeface="Lato"/>
                <a:cs typeface="Lato"/>
                <a:sym typeface="Lato"/>
              </a:rPr>
              <a:t>On sait que p(🤒) = 0.0001</a:t>
            </a:r>
            <a:endParaRPr sz="1800" b="0" i="0" u="none" strike="noStrike" cap="none">
              <a:solidFill>
                <a:srgbClr val="000000"/>
              </a:solidFill>
              <a:latin typeface="Lato"/>
              <a:ea typeface="Lato"/>
              <a:cs typeface="Lato"/>
              <a:sym typeface="Lato"/>
            </a:endParaRPr>
          </a:p>
          <a:p>
            <a:pPr marL="914400" marR="0" lvl="1" indent="-342900" algn="l" rtl="0">
              <a:lnSpc>
                <a:spcPct val="100000"/>
              </a:lnSpc>
              <a:spcBef>
                <a:spcPts val="0"/>
              </a:spcBef>
              <a:spcAft>
                <a:spcPts val="0"/>
              </a:spcAft>
              <a:buClr>
                <a:srgbClr val="000000"/>
              </a:buClr>
              <a:buSzPts val="1800"/>
              <a:buFont typeface="Lato"/>
              <a:buChar char="◆"/>
            </a:pPr>
            <a:r>
              <a:rPr lang="fr" sz="1800" b="0" i="0" u="none" strike="noStrike" cap="none">
                <a:solidFill>
                  <a:srgbClr val="000000"/>
                </a:solidFill>
                <a:latin typeface="Lato"/>
                <a:ea typeface="Lato"/>
                <a:cs typeface="Lato"/>
                <a:sym typeface="Lato"/>
              </a:rPr>
              <a:t>Donc: p(🤗) = 1 - p(🤒) =  0.9999</a:t>
            </a:r>
            <a:endParaRPr sz="18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892" name="Google Shape;892;p64"/>
          <p:cNvPicPr preferRelativeResize="0"/>
          <p:nvPr/>
        </p:nvPicPr>
        <p:blipFill rotWithShape="1">
          <a:blip r:embed="rId3">
            <a:alphaModFix/>
          </a:blip>
          <a:srcRect/>
          <a:stretch/>
        </p:blipFill>
        <p:spPr>
          <a:xfrm>
            <a:off x="0" y="1284395"/>
            <a:ext cx="9144002" cy="385911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65"/>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exemple pratique</a:t>
            </a:r>
            <a:endParaRPr/>
          </a:p>
        </p:txBody>
      </p:sp>
      <p:sp>
        <p:nvSpPr>
          <p:cNvPr id="898" name="Google Shape;898;p65"/>
          <p:cNvSpPr txBox="1"/>
          <p:nvPr/>
        </p:nvSpPr>
        <p:spPr>
          <a:xfrm>
            <a:off x="285688" y="1963275"/>
            <a:ext cx="3476700" cy="258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a:t>
            </a:r>
            <a:endParaRPr sz="6000" b="0" i="0" u="none" strike="noStrike" cap="none">
              <a:solidFill>
                <a:srgbClr val="000000"/>
              </a:solidFill>
              <a:latin typeface="Lato"/>
              <a:ea typeface="Lato"/>
              <a:cs typeface="Lato"/>
              <a:sym typeface="Lato"/>
            </a:endParaRPr>
          </a:p>
        </p:txBody>
      </p:sp>
      <p:sp>
        <p:nvSpPr>
          <p:cNvPr id="899" name="Google Shape;899;p65"/>
          <p:cNvSpPr txBox="1"/>
          <p:nvPr/>
        </p:nvSpPr>
        <p:spPr>
          <a:xfrm>
            <a:off x="975000" y="1399575"/>
            <a:ext cx="7749900" cy="76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Lato"/>
                <a:ea typeface="Lato"/>
                <a:cs typeface="Lato"/>
                <a:sym typeface="Lato"/>
              </a:rPr>
              <a:t>On en revient à notre formule modifiée:</a:t>
            </a:r>
            <a:endParaRPr sz="18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Lato"/>
              <a:ea typeface="Lato"/>
              <a:cs typeface="Lato"/>
              <a:sym typeface="Lato"/>
            </a:endParaRPr>
          </a:p>
        </p:txBody>
      </p:sp>
      <p:sp>
        <p:nvSpPr>
          <p:cNvPr id="900" name="Google Shape;900;p65"/>
          <p:cNvSpPr txBox="1"/>
          <p:nvPr/>
        </p:nvSpPr>
        <p:spPr>
          <a:xfrm>
            <a:off x="3552813" y="2391947"/>
            <a:ext cx="5305500" cy="805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 × p(🤒)</a:t>
            </a:r>
            <a:endParaRPr sz="6000" b="0" i="0" u="none" strike="noStrike" cap="none">
              <a:solidFill>
                <a:srgbClr val="000000"/>
              </a:solidFill>
              <a:latin typeface="Lato"/>
              <a:ea typeface="Lato"/>
              <a:cs typeface="Lato"/>
              <a:sym typeface="Lato"/>
            </a:endParaRPr>
          </a:p>
        </p:txBody>
      </p:sp>
      <p:sp>
        <p:nvSpPr>
          <p:cNvPr id="901" name="Google Shape;901;p65"/>
          <p:cNvSpPr txBox="1"/>
          <p:nvPr/>
        </p:nvSpPr>
        <p:spPr>
          <a:xfrm>
            <a:off x="3552813" y="3273258"/>
            <a:ext cx="5305500" cy="67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rgbClr val="000000"/>
                </a:solidFill>
                <a:latin typeface="Lato"/>
                <a:ea typeface="Lato"/>
                <a:cs typeface="Lato"/>
                <a:sym typeface="Lato"/>
              </a:rPr>
              <a:t>p(💉|🤒) × p(🤒) + p(💉|🤗) × p(🤗)</a:t>
            </a:r>
            <a:endParaRPr sz="2400" b="0" i="0" u="none" strike="noStrike" cap="none">
              <a:solidFill>
                <a:srgbClr val="000000"/>
              </a:solidFill>
              <a:latin typeface="Lato"/>
              <a:ea typeface="Lato"/>
              <a:cs typeface="Lato"/>
              <a:sym typeface="Lato"/>
            </a:endParaRPr>
          </a:p>
        </p:txBody>
      </p:sp>
      <p:cxnSp>
        <p:nvCxnSpPr>
          <p:cNvPr id="902" name="Google Shape;902;p65"/>
          <p:cNvCxnSpPr/>
          <p:nvPr/>
        </p:nvCxnSpPr>
        <p:spPr>
          <a:xfrm>
            <a:off x="3552813" y="3273258"/>
            <a:ext cx="5305500" cy="0"/>
          </a:xfrm>
          <a:prstGeom prst="straightConnector1">
            <a:avLst/>
          </a:prstGeom>
          <a:noFill/>
          <a:ln w="38100" cap="flat" cmpd="sng">
            <a:solidFill>
              <a:schemeClr val="dk2"/>
            </a:solidFill>
            <a:prstDash val="solid"/>
            <a:round/>
            <a:headEnd type="none" w="sm" len="sm"/>
            <a:tailEnd type="none" w="sm" len="sm"/>
          </a:ln>
        </p:spPr>
      </p:cxnSp>
      <p:pic>
        <p:nvPicPr>
          <p:cNvPr id="903" name="Google Shape;903;p65"/>
          <p:cNvPicPr preferRelativeResize="0"/>
          <p:nvPr/>
        </p:nvPicPr>
        <p:blipFill rotWithShape="1">
          <a:blip r:embed="rId3">
            <a:alphaModFix/>
          </a:blip>
          <a:srcRect/>
          <a:stretch/>
        </p:blipFill>
        <p:spPr>
          <a:xfrm>
            <a:off x="0" y="1975146"/>
            <a:ext cx="9144000" cy="259620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66"/>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exemple pratique</a:t>
            </a:r>
            <a:endParaRPr/>
          </a:p>
        </p:txBody>
      </p:sp>
      <p:sp>
        <p:nvSpPr>
          <p:cNvPr id="909" name="Google Shape;909;p66"/>
          <p:cNvSpPr txBox="1"/>
          <p:nvPr/>
        </p:nvSpPr>
        <p:spPr>
          <a:xfrm>
            <a:off x="285688" y="1963275"/>
            <a:ext cx="3476700" cy="258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a:t>
            </a:r>
            <a:endParaRPr sz="6000" b="0" i="0" u="none" strike="noStrike" cap="none">
              <a:solidFill>
                <a:srgbClr val="000000"/>
              </a:solidFill>
              <a:latin typeface="Lato"/>
              <a:ea typeface="Lato"/>
              <a:cs typeface="Lato"/>
              <a:sym typeface="Lato"/>
            </a:endParaRPr>
          </a:p>
        </p:txBody>
      </p:sp>
      <p:sp>
        <p:nvSpPr>
          <p:cNvPr id="910" name="Google Shape;910;p66"/>
          <p:cNvSpPr txBox="1"/>
          <p:nvPr/>
        </p:nvSpPr>
        <p:spPr>
          <a:xfrm>
            <a:off x="975000" y="1399575"/>
            <a:ext cx="7749900" cy="76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Lato"/>
                <a:ea typeface="Lato"/>
                <a:cs typeface="Lato"/>
                <a:sym typeface="Lato"/>
              </a:rPr>
              <a:t>On remplace les termes:</a:t>
            </a:r>
            <a:endParaRPr sz="18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Lato"/>
              <a:ea typeface="Lato"/>
              <a:cs typeface="Lato"/>
              <a:sym typeface="Lato"/>
            </a:endParaRPr>
          </a:p>
        </p:txBody>
      </p:sp>
      <p:sp>
        <p:nvSpPr>
          <p:cNvPr id="911" name="Google Shape;911;p66"/>
          <p:cNvSpPr txBox="1"/>
          <p:nvPr/>
        </p:nvSpPr>
        <p:spPr>
          <a:xfrm>
            <a:off x="3552813" y="2391947"/>
            <a:ext cx="5305500" cy="805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1 × 0.0001</a:t>
            </a:r>
            <a:endParaRPr sz="6000" b="0" i="0" u="none" strike="noStrike" cap="none">
              <a:solidFill>
                <a:srgbClr val="000000"/>
              </a:solidFill>
              <a:latin typeface="Lato"/>
              <a:ea typeface="Lato"/>
              <a:cs typeface="Lato"/>
              <a:sym typeface="Lato"/>
            </a:endParaRPr>
          </a:p>
        </p:txBody>
      </p:sp>
      <p:sp>
        <p:nvSpPr>
          <p:cNvPr id="912" name="Google Shape;912;p66"/>
          <p:cNvSpPr txBox="1"/>
          <p:nvPr/>
        </p:nvSpPr>
        <p:spPr>
          <a:xfrm>
            <a:off x="3552813" y="3273258"/>
            <a:ext cx="5305500" cy="67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Lato"/>
                <a:ea typeface="Lato"/>
                <a:cs typeface="Lato"/>
                <a:sym typeface="Lato"/>
              </a:rPr>
              <a:t>1 × 0.0001 + 0.1 × 0.9999</a:t>
            </a:r>
            <a:endParaRPr sz="3000" b="0" i="0" u="none" strike="noStrike" cap="none">
              <a:solidFill>
                <a:srgbClr val="000000"/>
              </a:solidFill>
              <a:latin typeface="Lato"/>
              <a:ea typeface="Lato"/>
              <a:cs typeface="Lato"/>
              <a:sym typeface="Lato"/>
            </a:endParaRPr>
          </a:p>
        </p:txBody>
      </p:sp>
      <p:cxnSp>
        <p:nvCxnSpPr>
          <p:cNvPr id="913" name="Google Shape;913;p66"/>
          <p:cNvCxnSpPr/>
          <p:nvPr/>
        </p:nvCxnSpPr>
        <p:spPr>
          <a:xfrm>
            <a:off x="3552813" y="3273258"/>
            <a:ext cx="5305500" cy="0"/>
          </a:xfrm>
          <a:prstGeom prst="straightConnector1">
            <a:avLst/>
          </a:prstGeom>
          <a:noFill/>
          <a:ln w="38100" cap="flat" cmpd="sng">
            <a:solidFill>
              <a:schemeClr val="dk2"/>
            </a:solidFill>
            <a:prstDash val="solid"/>
            <a:round/>
            <a:headEnd type="none" w="sm" len="sm"/>
            <a:tailEnd type="none" w="sm" len="sm"/>
          </a:ln>
        </p:spPr>
      </p:cxnSp>
      <p:pic>
        <p:nvPicPr>
          <p:cNvPr id="914" name="Google Shape;914;p66"/>
          <p:cNvPicPr preferRelativeResize="0"/>
          <p:nvPr/>
        </p:nvPicPr>
        <p:blipFill rotWithShape="1">
          <a:blip r:embed="rId3">
            <a:alphaModFix/>
          </a:blip>
          <a:srcRect/>
          <a:stretch/>
        </p:blipFill>
        <p:spPr>
          <a:xfrm>
            <a:off x="0" y="1866957"/>
            <a:ext cx="9143998" cy="277263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67"/>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Un exemple pratique</a:t>
            </a:r>
            <a:endParaRPr/>
          </a:p>
        </p:txBody>
      </p:sp>
      <p:sp>
        <p:nvSpPr>
          <p:cNvPr id="920" name="Google Shape;920;p67"/>
          <p:cNvSpPr txBox="1"/>
          <p:nvPr/>
        </p:nvSpPr>
        <p:spPr>
          <a:xfrm>
            <a:off x="1057200" y="1389400"/>
            <a:ext cx="7029600" cy="1475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fr" sz="6000" b="0" i="0" u="none" strike="noStrike" cap="none">
                <a:solidFill>
                  <a:srgbClr val="000000"/>
                </a:solidFill>
                <a:latin typeface="Lato"/>
                <a:ea typeface="Lato"/>
                <a:cs typeface="Lato"/>
                <a:sym typeface="Lato"/>
              </a:rPr>
              <a:t>p(🤒|💉) ≈ 0.001</a:t>
            </a:r>
            <a:endParaRPr sz="6000" b="0" i="0" u="none" strike="noStrike" cap="none">
              <a:solidFill>
                <a:srgbClr val="000000"/>
              </a:solidFill>
              <a:latin typeface="Lato"/>
              <a:ea typeface="Lato"/>
              <a:cs typeface="Lato"/>
              <a:sym typeface="Lato"/>
            </a:endParaRPr>
          </a:p>
        </p:txBody>
      </p:sp>
      <p:pic>
        <p:nvPicPr>
          <p:cNvPr id="921" name="Google Shape;921;p67"/>
          <p:cNvPicPr preferRelativeResize="0"/>
          <p:nvPr/>
        </p:nvPicPr>
        <p:blipFill rotWithShape="1">
          <a:blip r:embed="rId3">
            <a:alphaModFix/>
          </a:blip>
          <a:srcRect/>
          <a:stretch/>
        </p:blipFill>
        <p:spPr>
          <a:xfrm>
            <a:off x="3333750" y="2864488"/>
            <a:ext cx="2895600" cy="1628775"/>
          </a:xfrm>
          <a:prstGeom prst="rect">
            <a:avLst/>
          </a:prstGeom>
          <a:noFill/>
          <a:ln>
            <a:noFill/>
          </a:ln>
        </p:spPr>
      </p:pic>
      <p:pic>
        <p:nvPicPr>
          <p:cNvPr id="922" name="Google Shape;922;p67"/>
          <p:cNvPicPr preferRelativeResize="0"/>
          <p:nvPr/>
        </p:nvPicPr>
        <p:blipFill rotWithShape="1">
          <a:blip r:embed="rId4">
            <a:alphaModFix/>
          </a:blip>
          <a:srcRect l="13752" t="35879" r="13445" b="36828"/>
          <a:stretch/>
        </p:blipFill>
        <p:spPr>
          <a:xfrm>
            <a:off x="4346975" y="3450475"/>
            <a:ext cx="795077" cy="167675"/>
          </a:xfrm>
          <a:prstGeom prst="rect">
            <a:avLst/>
          </a:prstGeom>
          <a:noFill/>
          <a:ln>
            <a:noFill/>
          </a:ln>
        </p:spPr>
      </p:pic>
      <p:pic>
        <p:nvPicPr>
          <p:cNvPr id="923" name="Google Shape;923;p67"/>
          <p:cNvPicPr preferRelativeResize="0"/>
          <p:nvPr/>
        </p:nvPicPr>
        <p:blipFill rotWithShape="1">
          <a:blip r:embed="rId5">
            <a:alphaModFix/>
          </a:blip>
          <a:srcRect/>
          <a:stretch/>
        </p:blipFill>
        <p:spPr>
          <a:xfrm flipH="1">
            <a:off x="4804624" y="3882725"/>
            <a:ext cx="517700" cy="418475"/>
          </a:xfrm>
          <a:prstGeom prst="rect">
            <a:avLst/>
          </a:prstGeom>
          <a:noFill/>
          <a:ln>
            <a:noFill/>
          </a:ln>
        </p:spPr>
      </p:pic>
      <p:sp>
        <p:nvSpPr>
          <p:cNvPr id="924" name="Google Shape;924;p67"/>
          <p:cNvSpPr txBox="1"/>
          <p:nvPr/>
        </p:nvSpPr>
        <p:spPr>
          <a:xfrm>
            <a:off x="3333750" y="4439900"/>
            <a:ext cx="2895600" cy="418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Times New Roman"/>
                <a:ea typeface="Times New Roman"/>
                <a:cs typeface="Times New Roman"/>
                <a:sym typeface="Times New Roman"/>
              </a:rPr>
              <a:t>Thomas Bayes (1702-1761)</a:t>
            </a:r>
            <a:endParaRPr sz="1800" b="0"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Lato"/>
              <a:ea typeface="Lato"/>
              <a:cs typeface="Lato"/>
              <a:sym typeface="Lato"/>
            </a:endParaRPr>
          </a:p>
        </p:txBody>
      </p:sp>
      <p:pic>
        <p:nvPicPr>
          <p:cNvPr id="925" name="Google Shape;925;p67"/>
          <p:cNvPicPr preferRelativeResize="0"/>
          <p:nvPr/>
        </p:nvPicPr>
        <p:blipFill rotWithShape="1">
          <a:blip r:embed="rId6">
            <a:alphaModFix/>
          </a:blip>
          <a:srcRect/>
          <a:stretch/>
        </p:blipFill>
        <p:spPr>
          <a:xfrm>
            <a:off x="1833162" y="1254784"/>
            <a:ext cx="5822712" cy="1475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pic>
        <p:nvPicPr>
          <p:cNvPr id="930" name="Google Shape;930;p68" descr="p(H|D)=(p(D|H)*p(H))/(p(D))" title="MathEquation,#000000"/>
          <p:cNvPicPr preferRelativeResize="0"/>
          <p:nvPr/>
        </p:nvPicPr>
        <p:blipFill rotWithShape="1">
          <a:blip r:embed="rId3">
            <a:alphaModFix/>
          </a:blip>
          <a:srcRect/>
          <a:stretch/>
        </p:blipFill>
        <p:spPr>
          <a:xfrm>
            <a:off x="1060263" y="2158475"/>
            <a:ext cx="7023476" cy="1611300"/>
          </a:xfrm>
          <a:prstGeom prst="rect">
            <a:avLst/>
          </a:prstGeom>
          <a:noFill/>
          <a:ln>
            <a:noFill/>
          </a:ln>
        </p:spPr>
      </p:pic>
      <p:sp>
        <p:nvSpPr>
          <p:cNvPr id="931" name="Google Shape;931;p68"/>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La formule de Bayes</a:t>
            </a:r>
            <a:endParaRPr/>
          </a:p>
        </p:txBody>
      </p:sp>
      <p:sp>
        <p:nvSpPr>
          <p:cNvPr id="932" name="Google Shape;932;p68"/>
          <p:cNvSpPr/>
          <p:nvPr/>
        </p:nvSpPr>
        <p:spPr>
          <a:xfrm>
            <a:off x="4956275" y="2158475"/>
            <a:ext cx="1719300" cy="6912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68"/>
          <p:cNvSpPr txBox="1"/>
          <p:nvPr/>
        </p:nvSpPr>
        <p:spPr>
          <a:xfrm>
            <a:off x="3028575" y="1375500"/>
            <a:ext cx="2916900" cy="64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CC0000"/>
                </a:solidFill>
                <a:latin typeface="Lato"/>
                <a:ea typeface="Lato"/>
                <a:cs typeface="Lato"/>
                <a:sym typeface="Lato"/>
              </a:rPr>
              <a:t>Vraisemblance des données D sachant l’hypothèse H.</a:t>
            </a:r>
            <a:endParaRPr sz="1400" b="0" i="0" u="none" strike="noStrike" cap="none">
              <a:solidFill>
                <a:srgbClr val="CC0000"/>
              </a:solidFill>
              <a:latin typeface="Lato"/>
              <a:ea typeface="Lato"/>
              <a:cs typeface="Lato"/>
              <a:sym typeface="Lato"/>
            </a:endParaRPr>
          </a:p>
        </p:txBody>
      </p:sp>
      <p:sp>
        <p:nvSpPr>
          <p:cNvPr id="934" name="Google Shape;934;p68"/>
          <p:cNvSpPr/>
          <p:nvPr/>
        </p:nvSpPr>
        <p:spPr>
          <a:xfrm>
            <a:off x="6818325" y="2112975"/>
            <a:ext cx="1080300" cy="7818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68"/>
          <p:cNvSpPr txBox="1"/>
          <p:nvPr/>
        </p:nvSpPr>
        <p:spPr>
          <a:xfrm>
            <a:off x="1237450" y="3522950"/>
            <a:ext cx="2524500" cy="60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Lato"/>
                <a:ea typeface="Lato"/>
                <a:cs typeface="Lato"/>
                <a:sym typeface="Lato"/>
              </a:rPr>
              <a:t>Crédence de l’hypothèse H sachant les données D.</a:t>
            </a:r>
            <a:endParaRPr sz="1400" b="0" i="0" u="none" strike="noStrike" cap="none">
              <a:solidFill>
                <a:srgbClr val="000000"/>
              </a:solidFill>
              <a:latin typeface="Lato"/>
              <a:ea typeface="Lato"/>
              <a:cs typeface="Lato"/>
              <a:sym typeface="Lato"/>
            </a:endParaRPr>
          </a:p>
        </p:txBody>
      </p:sp>
      <p:sp>
        <p:nvSpPr>
          <p:cNvPr id="936" name="Google Shape;936;p68"/>
          <p:cNvSpPr txBox="1"/>
          <p:nvPr/>
        </p:nvSpPr>
        <p:spPr>
          <a:xfrm>
            <a:off x="6896850" y="1337825"/>
            <a:ext cx="1989000" cy="60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6AA84F"/>
                </a:solidFill>
                <a:latin typeface="Lato"/>
                <a:ea typeface="Lato"/>
                <a:cs typeface="Lato"/>
                <a:sym typeface="Lato"/>
              </a:rPr>
              <a:t>Probabilité </a:t>
            </a:r>
            <a:r>
              <a:rPr lang="fr" sz="1400" b="1" i="0" u="none" strike="noStrike" cap="none">
                <a:solidFill>
                  <a:srgbClr val="6AA84F"/>
                </a:solidFill>
                <a:latin typeface="Lato"/>
                <a:ea typeface="Lato"/>
                <a:cs typeface="Lato"/>
                <a:sym typeface="Lato"/>
              </a:rPr>
              <a:t>a priori</a:t>
            </a:r>
            <a:r>
              <a:rPr lang="fr" sz="1400" b="0" i="0" u="none" strike="noStrike" cap="none">
                <a:solidFill>
                  <a:srgbClr val="6AA84F"/>
                </a:solidFill>
                <a:latin typeface="Lato"/>
                <a:ea typeface="Lato"/>
                <a:cs typeface="Lato"/>
                <a:sym typeface="Lato"/>
              </a:rPr>
              <a:t> de l’hypothèse</a:t>
            </a:r>
            <a:endParaRPr sz="1400" b="0" i="0" u="none" strike="noStrike" cap="none">
              <a:solidFill>
                <a:srgbClr val="6AA84F"/>
              </a:solidFill>
              <a:latin typeface="Lato"/>
              <a:ea typeface="Lato"/>
              <a:cs typeface="Lato"/>
              <a:sym typeface="Lato"/>
            </a:endParaRPr>
          </a:p>
        </p:txBody>
      </p:sp>
      <p:sp>
        <p:nvSpPr>
          <p:cNvPr id="937" name="Google Shape;937;p68"/>
          <p:cNvSpPr/>
          <p:nvPr/>
        </p:nvSpPr>
        <p:spPr>
          <a:xfrm>
            <a:off x="5905575" y="3034150"/>
            <a:ext cx="1080300" cy="781800"/>
          </a:xfrm>
          <a:prstGeom prst="rect">
            <a:avLst/>
          </a:prstGeom>
          <a:noFill/>
          <a:ln w="2857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68"/>
          <p:cNvSpPr txBox="1"/>
          <p:nvPr/>
        </p:nvSpPr>
        <p:spPr>
          <a:xfrm>
            <a:off x="5451225" y="3815950"/>
            <a:ext cx="1989000" cy="60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3D85C6"/>
                </a:solidFill>
                <a:latin typeface="Lato"/>
                <a:ea typeface="Lato"/>
                <a:cs typeface="Lato"/>
                <a:sym typeface="Lato"/>
              </a:rPr>
              <a:t>Probabilité des données</a:t>
            </a:r>
            <a:endParaRPr sz="1400" b="0" i="0" u="none" strike="noStrike" cap="none">
              <a:solidFill>
                <a:srgbClr val="3D85C6"/>
              </a:solidFill>
              <a:latin typeface="Lato"/>
              <a:ea typeface="Lato"/>
              <a:cs typeface="Lato"/>
              <a:sym typeface="La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69"/>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La loi des probabilités totales</a:t>
            </a:r>
            <a:endParaRPr/>
          </a:p>
        </p:txBody>
      </p:sp>
      <p:pic>
        <p:nvPicPr>
          <p:cNvPr id="944" name="Google Shape;944;p69" descr="p(H|D)=(p(D|H)*p(H))/(p(D))" title="MathEquation,#000000"/>
          <p:cNvPicPr preferRelativeResize="0"/>
          <p:nvPr/>
        </p:nvPicPr>
        <p:blipFill rotWithShape="1">
          <a:blip r:embed="rId3">
            <a:alphaModFix/>
          </a:blip>
          <a:srcRect l="68082" t="53680" r="14768"/>
          <a:stretch/>
        </p:blipFill>
        <p:spPr>
          <a:xfrm>
            <a:off x="606296" y="2571750"/>
            <a:ext cx="1204450" cy="746350"/>
          </a:xfrm>
          <a:prstGeom prst="rect">
            <a:avLst/>
          </a:prstGeom>
          <a:noFill/>
          <a:ln>
            <a:noFill/>
          </a:ln>
        </p:spPr>
      </p:pic>
      <p:pic>
        <p:nvPicPr>
          <p:cNvPr id="945" name="Google Shape;945;p69" descr="p(H|D)=(p(D|H)*p(H))/(p(D))" title="MathEquation,#000000"/>
          <p:cNvPicPr preferRelativeResize="0"/>
          <p:nvPr/>
        </p:nvPicPr>
        <p:blipFill rotWithShape="1">
          <a:blip r:embed="rId3">
            <a:alphaModFix/>
          </a:blip>
          <a:srcRect l="42571" r="48003"/>
          <a:stretch/>
        </p:blipFill>
        <p:spPr>
          <a:xfrm>
            <a:off x="1878074" y="2309175"/>
            <a:ext cx="522376" cy="1271500"/>
          </a:xfrm>
          <a:prstGeom prst="rect">
            <a:avLst/>
          </a:prstGeom>
          <a:noFill/>
          <a:ln>
            <a:noFill/>
          </a:ln>
        </p:spPr>
      </p:pic>
      <p:sp>
        <p:nvSpPr>
          <p:cNvPr id="946" name="Google Shape;946;p69"/>
          <p:cNvSpPr/>
          <p:nvPr/>
        </p:nvSpPr>
        <p:spPr>
          <a:xfrm>
            <a:off x="2629625" y="2002175"/>
            <a:ext cx="938100" cy="1885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fr" sz="3600" b="0" i="0" u="none" strike="noStrike" cap="none">
                <a:solidFill>
                  <a:srgbClr val="000000"/>
                </a:solidFill>
                <a:latin typeface="Arial"/>
                <a:ea typeface="Arial"/>
                <a:cs typeface="Arial"/>
                <a:sym typeface="Arial"/>
              </a:rPr>
              <a:t>  </a:t>
            </a:r>
            <a:r>
              <a:rPr lang="fr" sz="4800" b="0" i="0" u="none" strike="noStrike" cap="none">
                <a:solidFill>
                  <a:srgbClr val="000000"/>
                </a:solidFill>
                <a:latin typeface="Times New Roman"/>
                <a:ea typeface="Times New Roman"/>
                <a:cs typeface="Times New Roman"/>
                <a:sym typeface="Times New Roman"/>
              </a:rPr>
              <a:t>?</a:t>
            </a:r>
            <a:endParaRPr sz="4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70"/>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La loi des probabilités totales</a:t>
            </a:r>
            <a:endParaRPr/>
          </a:p>
        </p:txBody>
      </p:sp>
      <p:sp>
        <p:nvSpPr>
          <p:cNvPr id="952" name="Google Shape;952;p70"/>
          <p:cNvSpPr txBox="1"/>
          <p:nvPr/>
        </p:nvSpPr>
        <p:spPr>
          <a:xfrm>
            <a:off x="392650" y="1576100"/>
            <a:ext cx="3893400" cy="302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1" u="none" strike="noStrike" cap="none">
                <a:solidFill>
                  <a:srgbClr val="000000"/>
                </a:solidFill>
                <a:latin typeface="Lato"/>
                <a:ea typeface="Lato"/>
                <a:cs typeface="Lato"/>
                <a:sym typeface="Lato"/>
              </a:rPr>
              <a:t>La formule des probabilités totales permet de calculer la probabilité d’un évènement en le décomposant selon toutes les probabilités qui amènent à cet évènement.</a:t>
            </a:r>
            <a:endParaRPr sz="2400" b="0" i="1" u="none" strike="noStrike" cap="none">
              <a:solidFill>
                <a:srgbClr val="000000"/>
              </a:solidFill>
              <a:latin typeface="Lato"/>
              <a:ea typeface="Lato"/>
              <a:cs typeface="Lato"/>
              <a:sym typeface="Lato"/>
            </a:endParaRPr>
          </a:p>
        </p:txBody>
      </p:sp>
      <p:pic>
        <p:nvPicPr>
          <p:cNvPr id="953" name="Google Shape;953;p70"/>
          <p:cNvPicPr preferRelativeResize="0"/>
          <p:nvPr/>
        </p:nvPicPr>
        <p:blipFill rotWithShape="1">
          <a:blip r:embed="rId3">
            <a:alphaModFix/>
          </a:blip>
          <a:srcRect/>
          <a:stretch/>
        </p:blipFill>
        <p:spPr>
          <a:xfrm>
            <a:off x="4572000" y="1357256"/>
            <a:ext cx="4205300" cy="360319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71"/>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La loi des probabilités totales</a:t>
            </a:r>
            <a:endParaRPr/>
          </a:p>
        </p:txBody>
      </p:sp>
      <p:pic>
        <p:nvPicPr>
          <p:cNvPr id="959" name="Google Shape;959;p71" descr="p(D)=sump(D|H_i)*p(H_i)" title="MathEquation,#000000"/>
          <p:cNvPicPr preferRelativeResize="0"/>
          <p:nvPr/>
        </p:nvPicPr>
        <p:blipFill rotWithShape="1">
          <a:blip r:embed="rId3">
            <a:alphaModFix/>
          </a:blip>
          <a:srcRect/>
          <a:stretch/>
        </p:blipFill>
        <p:spPr>
          <a:xfrm>
            <a:off x="700150" y="2426050"/>
            <a:ext cx="7743700" cy="745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727650" y="2172300"/>
            <a:ext cx="7688700" cy="1305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fr" sz="4800" dirty="0"/>
              <a:t>Les </a:t>
            </a:r>
            <a:r>
              <a:rPr lang="en-US" sz="4800" dirty="0" smtClean="0"/>
              <a:t>Different </a:t>
            </a:r>
            <a:r>
              <a:rPr lang="en-US" sz="4800" dirty="0" err="1" smtClean="0"/>
              <a:t>mod</a:t>
            </a:r>
            <a:r>
              <a:rPr lang="en-US" sz="4800" dirty="0" err="1" smtClean="0"/>
              <a:t>é</a:t>
            </a:r>
            <a:r>
              <a:rPr lang="en-US" sz="4800" dirty="0" err="1" smtClean="0"/>
              <a:t>les</a:t>
            </a:r>
            <a:endParaRPr sz="48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72"/>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La loi des probabilités totales</a:t>
            </a:r>
            <a:endParaRPr/>
          </a:p>
        </p:txBody>
      </p:sp>
      <p:pic>
        <p:nvPicPr>
          <p:cNvPr id="965" name="Google Shape;965;p72" descr="p(D)=p(D|H)*p(H)+sump(D|H_i)*p(H_i)" title="MathEquation,#000000"/>
          <p:cNvPicPr preferRelativeResize="0"/>
          <p:nvPr/>
        </p:nvPicPr>
        <p:blipFill rotWithShape="1">
          <a:blip r:embed="rId3">
            <a:alphaModFix/>
          </a:blip>
          <a:srcRect/>
          <a:stretch/>
        </p:blipFill>
        <p:spPr>
          <a:xfrm>
            <a:off x="477813" y="2598812"/>
            <a:ext cx="8188374" cy="4810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73"/>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La loi des probabilités totales</a:t>
            </a:r>
            <a:endParaRPr/>
          </a:p>
        </p:txBody>
      </p:sp>
      <p:sp>
        <p:nvSpPr>
          <p:cNvPr id="971" name="Google Shape;971;p73"/>
          <p:cNvSpPr/>
          <p:nvPr/>
        </p:nvSpPr>
        <p:spPr>
          <a:xfrm>
            <a:off x="5138600" y="2493750"/>
            <a:ext cx="3527700" cy="691200"/>
          </a:xfrm>
          <a:prstGeom prst="rect">
            <a:avLst/>
          </a:prstGeom>
          <a:noFill/>
          <a:ln w="2857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73"/>
          <p:cNvSpPr txBox="1"/>
          <p:nvPr/>
        </p:nvSpPr>
        <p:spPr>
          <a:xfrm>
            <a:off x="5243325" y="3383800"/>
            <a:ext cx="3227400" cy="64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3D85C6"/>
                </a:solidFill>
                <a:latin typeface="Lato"/>
                <a:ea typeface="Lato"/>
                <a:cs typeface="Lato"/>
                <a:sym typeface="Lato"/>
              </a:rPr>
              <a:t>Somme des probabilités de toutes les hypothèses alternatives.</a:t>
            </a:r>
            <a:endParaRPr sz="1400" b="0" i="0" u="none" strike="noStrike" cap="none">
              <a:solidFill>
                <a:srgbClr val="3D85C6"/>
              </a:solidFill>
              <a:latin typeface="Lato"/>
              <a:ea typeface="Lato"/>
              <a:cs typeface="Lato"/>
              <a:sym typeface="Lato"/>
            </a:endParaRPr>
          </a:p>
        </p:txBody>
      </p:sp>
      <p:pic>
        <p:nvPicPr>
          <p:cNvPr id="973" name="Google Shape;973;p73" descr="p(D)=p(D|H)*p(H)+sump(D|H_i)*p(H_i)" title="MathEquation,#000000"/>
          <p:cNvPicPr preferRelativeResize="0"/>
          <p:nvPr/>
        </p:nvPicPr>
        <p:blipFill rotWithShape="1">
          <a:blip r:embed="rId3">
            <a:alphaModFix/>
          </a:blip>
          <a:srcRect/>
          <a:stretch/>
        </p:blipFill>
        <p:spPr>
          <a:xfrm>
            <a:off x="477813" y="2598812"/>
            <a:ext cx="8188374" cy="4810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74"/>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La loi des probabilités totales</a:t>
            </a:r>
            <a:endParaRPr/>
          </a:p>
        </p:txBody>
      </p:sp>
      <p:sp>
        <p:nvSpPr>
          <p:cNvPr id="979" name="Google Shape;979;p74"/>
          <p:cNvSpPr/>
          <p:nvPr/>
        </p:nvSpPr>
        <p:spPr>
          <a:xfrm>
            <a:off x="1795150" y="2493750"/>
            <a:ext cx="2916900" cy="6912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74"/>
          <p:cNvSpPr/>
          <p:nvPr/>
        </p:nvSpPr>
        <p:spPr>
          <a:xfrm>
            <a:off x="5138600" y="2493750"/>
            <a:ext cx="3527700" cy="691200"/>
          </a:xfrm>
          <a:prstGeom prst="rect">
            <a:avLst/>
          </a:prstGeom>
          <a:noFill/>
          <a:ln w="2857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74"/>
          <p:cNvSpPr txBox="1"/>
          <p:nvPr/>
        </p:nvSpPr>
        <p:spPr>
          <a:xfrm>
            <a:off x="1973375" y="3383800"/>
            <a:ext cx="2916900" cy="64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CC0000"/>
                </a:solidFill>
                <a:latin typeface="Lato"/>
                <a:ea typeface="Lato"/>
                <a:cs typeface="Lato"/>
                <a:sym typeface="Lato"/>
              </a:rPr>
              <a:t>Numérateur de la formule de Bayes</a:t>
            </a:r>
            <a:endParaRPr sz="1400" b="0" i="0" u="none" strike="noStrike" cap="none">
              <a:solidFill>
                <a:srgbClr val="CC0000"/>
              </a:solidFill>
              <a:latin typeface="Lato"/>
              <a:ea typeface="Lato"/>
              <a:cs typeface="Lato"/>
              <a:sym typeface="Lato"/>
            </a:endParaRPr>
          </a:p>
        </p:txBody>
      </p:sp>
      <p:sp>
        <p:nvSpPr>
          <p:cNvPr id="982" name="Google Shape;982;p74"/>
          <p:cNvSpPr txBox="1"/>
          <p:nvPr/>
        </p:nvSpPr>
        <p:spPr>
          <a:xfrm>
            <a:off x="5243325" y="3383800"/>
            <a:ext cx="3227400" cy="64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3D85C6"/>
                </a:solidFill>
                <a:latin typeface="Lato"/>
                <a:ea typeface="Lato"/>
                <a:cs typeface="Lato"/>
                <a:sym typeface="Lato"/>
              </a:rPr>
              <a:t>Somme des probabilités de toutes les hypothèses alternatives.</a:t>
            </a:r>
            <a:endParaRPr sz="1400" b="0" i="0" u="none" strike="noStrike" cap="none">
              <a:solidFill>
                <a:srgbClr val="3D85C6"/>
              </a:solidFill>
              <a:latin typeface="Lato"/>
              <a:ea typeface="Lato"/>
              <a:cs typeface="Lato"/>
              <a:sym typeface="Lato"/>
            </a:endParaRPr>
          </a:p>
        </p:txBody>
      </p:sp>
      <p:pic>
        <p:nvPicPr>
          <p:cNvPr id="983" name="Google Shape;983;p74" descr="p(D)=p(D|H)*p(H)+sump(D|H_i)*p(H_i)" title="MathEquation,#000000"/>
          <p:cNvPicPr preferRelativeResize="0"/>
          <p:nvPr/>
        </p:nvPicPr>
        <p:blipFill rotWithShape="1">
          <a:blip r:embed="rId3">
            <a:alphaModFix/>
          </a:blip>
          <a:srcRect/>
          <a:stretch/>
        </p:blipFill>
        <p:spPr>
          <a:xfrm>
            <a:off x="477813" y="2598812"/>
            <a:ext cx="8188374" cy="4810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pic>
        <p:nvPicPr>
          <p:cNvPr id="988" name="Google Shape;988;p75" descr="p(H|D)=(p(D|H)*p(H))/(p(D))" title="MathEquation,#000000"/>
          <p:cNvPicPr preferRelativeResize="0"/>
          <p:nvPr/>
        </p:nvPicPr>
        <p:blipFill rotWithShape="1">
          <a:blip r:embed="rId3">
            <a:alphaModFix/>
          </a:blip>
          <a:srcRect/>
          <a:stretch/>
        </p:blipFill>
        <p:spPr>
          <a:xfrm>
            <a:off x="1060263" y="2158475"/>
            <a:ext cx="7023476" cy="1611300"/>
          </a:xfrm>
          <a:prstGeom prst="rect">
            <a:avLst/>
          </a:prstGeom>
          <a:noFill/>
          <a:ln>
            <a:noFill/>
          </a:ln>
        </p:spPr>
      </p:pic>
      <p:sp>
        <p:nvSpPr>
          <p:cNvPr id="989" name="Google Shape;989;p75"/>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La formule de Bayes</a:t>
            </a:r>
            <a:endParaRPr/>
          </a:p>
        </p:txBody>
      </p:sp>
      <p:sp>
        <p:nvSpPr>
          <p:cNvPr id="990" name="Google Shape;990;p75"/>
          <p:cNvSpPr/>
          <p:nvPr/>
        </p:nvSpPr>
        <p:spPr>
          <a:xfrm>
            <a:off x="5358575" y="3056975"/>
            <a:ext cx="2187600" cy="712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91" name="Google Shape;991;p75" descr="p(D)=p(D|H)*p(H)+sump(D|H_i)*p(H_i)" title="MathEquation,#000000"/>
          <p:cNvPicPr preferRelativeResize="0"/>
          <p:nvPr/>
        </p:nvPicPr>
        <p:blipFill rotWithShape="1">
          <a:blip r:embed="rId4">
            <a:alphaModFix/>
          </a:blip>
          <a:srcRect l="16478"/>
          <a:stretch/>
        </p:blipFill>
        <p:spPr>
          <a:xfrm>
            <a:off x="4794212" y="3109700"/>
            <a:ext cx="3316324" cy="2332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76"/>
          <p:cNvSpPr txBox="1">
            <a:spLocks noGrp="1"/>
          </p:cNvSpPr>
          <p:nvPr>
            <p:ph type="title"/>
          </p:nvPr>
        </p:nvSpPr>
        <p:spPr>
          <a:xfrm>
            <a:off x="727800" y="2081650"/>
            <a:ext cx="7688400" cy="1497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fr" sz="4800"/>
              <a:t>Exercice de l’atelier</a:t>
            </a:r>
            <a:endParaRPr sz="48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77"/>
          <p:cNvSpPr txBox="1">
            <a:spLocks noGrp="1"/>
          </p:cNvSpPr>
          <p:nvPr>
            <p:ph type="title"/>
          </p:nvPr>
        </p:nvSpPr>
        <p:spPr>
          <a:xfrm>
            <a:off x="727800" y="5894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Naive Bayes pour filtrer du Spam</a:t>
            </a:r>
            <a:endParaRPr/>
          </a:p>
        </p:txBody>
      </p:sp>
      <p:sp>
        <p:nvSpPr>
          <p:cNvPr id="1002" name="Google Shape;1002;p77"/>
          <p:cNvSpPr txBox="1"/>
          <p:nvPr/>
        </p:nvSpPr>
        <p:spPr>
          <a:xfrm>
            <a:off x="847050" y="1448751"/>
            <a:ext cx="7449900" cy="33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222222"/>
                </a:solidFill>
                <a:highlight>
                  <a:srgbClr val="FFFFFF"/>
                </a:highlight>
                <a:latin typeface="Lato"/>
                <a:ea typeface="Lato"/>
                <a:cs typeface="Lato"/>
                <a:sym typeface="Lato"/>
              </a:rPr>
              <a:t>Supposons qu’un message suspect contienne le mot « </a:t>
            </a:r>
            <a:r>
              <a:rPr lang="fr" sz="1800" b="0" i="1" u="none" strike="noStrike" cap="none">
                <a:solidFill>
                  <a:srgbClr val="222222"/>
                </a:solidFill>
                <a:highlight>
                  <a:srgbClr val="FFFFFF"/>
                </a:highlight>
                <a:latin typeface="Lato"/>
                <a:ea typeface="Lato"/>
                <a:cs typeface="Lato"/>
                <a:sym typeface="Lato"/>
              </a:rPr>
              <a:t>Replica</a:t>
            </a:r>
            <a:r>
              <a:rPr lang="fr" sz="1800" b="0" i="0" u="none" strike="noStrike" cap="none">
                <a:solidFill>
                  <a:srgbClr val="222222"/>
                </a:solidFill>
                <a:highlight>
                  <a:srgbClr val="FFFFFF"/>
                </a:highlight>
                <a:latin typeface="Lato"/>
                <a:ea typeface="Lato"/>
                <a:cs typeface="Lato"/>
                <a:sym typeface="Lato"/>
              </a:rPr>
              <a:t> ». </a:t>
            </a:r>
            <a:endParaRPr sz="1800" b="0" i="0" u="none" strike="noStrike" cap="none">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222222"/>
                </a:solidFill>
                <a:highlight>
                  <a:srgbClr val="FFFFFF"/>
                </a:highlight>
                <a:latin typeface="Lato"/>
                <a:ea typeface="Lato"/>
                <a:cs typeface="Lato"/>
                <a:sym typeface="Lato"/>
              </a:rPr>
              <a:t>En 2009, la plupart des gens habitués à recevoir du courrier électronique savent qu'il est probable que ce message soit un spam, plus précisément une tentative de vendre des contrefaçons de marques de montres célèbres. </a:t>
            </a:r>
            <a:endParaRPr sz="1800" b="0" i="0" u="none" strike="noStrike" cap="none">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222222"/>
                </a:solidFill>
                <a:highlight>
                  <a:srgbClr val="FFFFFF"/>
                </a:highlight>
                <a:latin typeface="Lato"/>
                <a:ea typeface="Lato"/>
                <a:cs typeface="Lato"/>
                <a:sym typeface="Lato"/>
              </a:rPr>
              <a:t>Le logiciel de détection de spam ignore néanmoins de tels faits, tout ce qu'il sait faire, c’est calculer des probabilités.</a:t>
            </a:r>
            <a:endParaRPr sz="1800" b="0" i="0" u="none" strike="noStrike" cap="none">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222222"/>
                </a:solidFill>
                <a:highlight>
                  <a:srgbClr val="FFFFFF"/>
                </a:highlight>
                <a:latin typeface="Lato"/>
                <a:ea typeface="Lato"/>
                <a:cs typeface="Lato"/>
                <a:sym typeface="Lato"/>
              </a:rPr>
              <a:t>Ici, ça sera la probabilité d’avoir le mot </a:t>
            </a:r>
            <a:r>
              <a:rPr lang="fr" sz="1800" b="0" i="0" u="none" strike="noStrike" cap="none">
                <a:solidFill>
                  <a:srgbClr val="222222"/>
                </a:solidFill>
                <a:highlight>
                  <a:schemeClr val="lt1"/>
                </a:highlight>
                <a:latin typeface="Lato"/>
                <a:ea typeface="Lato"/>
                <a:cs typeface="Lato"/>
                <a:sym typeface="Lato"/>
              </a:rPr>
              <a:t>« </a:t>
            </a:r>
            <a:r>
              <a:rPr lang="fr" sz="1800" b="0" i="1" u="none" strike="noStrike" cap="none">
                <a:solidFill>
                  <a:srgbClr val="222222"/>
                </a:solidFill>
                <a:highlight>
                  <a:schemeClr val="lt1"/>
                </a:highlight>
                <a:latin typeface="Lato"/>
                <a:ea typeface="Lato"/>
                <a:cs typeface="Lato"/>
                <a:sym typeface="Lato"/>
              </a:rPr>
              <a:t>Replica</a:t>
            </a:r>
            <a:r>
              <a:rPr lang="fr" sz="1800" b="0" i="0" u="none" strike="noStrike" cap="none">
                <a:solidFill>
                  <a:srgbClr val="222222"/>
                </a:solidFill>
                <a:highlight>
                  <a:schemeClr val="lt1"/>
                </a:highlight>
                <a:latin typeface="Lato"/>
                <a:ea typeface="Lato"/>
                <a:cs typeface="Lato"/>
                <a:sym typeface="Lato"/>
              </a:rPr>
              <a:t> » dans un mail labelisé comme spam.</a:t>
            </a:r>
            <a:endParaRPr sz="1800" b="0" i="0" u="none" strike="noStrike" cap="none">
              <a:solidFill>
                <a:srgbClr val="222222"/>
              </a:solidFill>
              <a:highlight>
                <a:srgbClr val="FFFFFF"/>
              </a:highlight>
              <a:latin typeface="Lato"/>
              <a:ea typeface="Lato"/>
              <a:cs typeface="Lato"/>
              <a:sym typeface="Lato"/>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78"/>
          <p:cNvSpPr txBox="1">
            <a:spLocks noGrp="1"/>
          </p:cNvSpPr>
          <p:nvPr>
            <p:ph type="title"/>
          </p:nvPr>
        </p:nvSpPr>
        <p:spPr>
          <a:xfrm>
            <a:off x="727800" y="5849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Naive Bayes pour filtrer du Spam</a:t>
            </a:r>
            <a:endParaRPr/>
          </a:p>
        </p:txBody>
      </p:sp>
      <p:sp>
        <p:nvSpPr>
          <p:cNvPr id="1008" name="Google Shape;1008;p78"/>
          <p:cNvSpPr txBox="1"/>
          <p:nvPr/>
        </p:nvSpPr>
        <p:spPr>
          <a:xfrm>
            <a:off x="727800" y="1352425"/>
            <a:ext cx="7646400" cy="83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Lato"/>
                <a:ea typeface="Lato"/>
                <a:cs typeface="Lato"/>
                <a:sym typeface="Lato"/>
              </a:rPr>
              <a:t>À partir d’une base de donnée de commentaires Youtubes, on veut savoir identifier les prochains commentaires comme étant des spam, ou des ham (non-spam).</a:t>
            </a:r>
            <a:endParaRPr sz="1400" b="0" i="0" u="none" strike="noStrike" cap="none">
              <a:solidFill>
                <a:srgbClr val="000000"/>
              </a:solidFill>
              <a:latin typeface="Lato"/>
              <a:ea typeface="Lato"/>
              <a:cs typeface="Lato"/>
              <a:sym typeface="Lato"/>
            </a:endParaRPr>
          </a:p>
        </p:txBody>
      </p:sp>
      <p:pic>
        <p:nvPicPr>
          <p:cNvPr id="1009" name="Google Shape;1009;p78"/>
          <p:cNvPicPr preferRelativeResize="0"/>
          <p:nvPr/>
        </p:nvPicPr>
        <p:blipFill rotWithShape="1">
          <a:blip r:embed="rId3">
            <a:alphaModFix/>
          </a:blip>
          <a:srcRect/>
          <a:stretch/>
        </p:blipFill>
        <p:spPr>
          <a:xfrm>
            <a:off x="1179050" y="2317600"/>
            <a:ext cx="3026675" cy="2662125"/>
          </a:xfrm>
          <a:prstGeom prst="rect">
            <a:avLst/>
          </a:prstGeom>
          <a:noFill/>
          <a:ln>
            <a:noFill/>
          </a:ln>
        </p:spPr>
      </p:pic>
      <p:pic>
        <p:nvPicPr>
          <p:cNvPr id="1010" name="Google Shape;1010;p78"/>
          <p:cNvPicPr preferRelativeResize="0"/>
          <p:nvPr/>
        </p:nvPicPr>
        <p:blipFill rotWithShape="1">
          <a:blip r:embed="rId4">
            <a:alphaModFix/>
          </a:blip>
          <a:srcRect/>
          <a:stretch/>
        </p:blipFill>
        <p:spPr>
          <a:xfrm>
            <a:off x="5065950" y="2050025"/>
            <a:ext cx="2453950" cy="2990000"/>
          </a:xfrm>
          <a:prstGeom prst="rect">
            <a:avLst/>
          </a:prstGeom>
          <a:noFill/>
          <a:ln>
            <a:noFill/>
          </a:ln>
        </p:spPr>
      </p:pic>
      <p:sp>
        <p:nvSpPr>
          <p:cNvPr id="1011" name="Google Shape;1011;p78"/>
          <p:cNvSpPr/>
          <p:nvPr/>
        </p:nvSpPr>
        <p:spPr>
          <a:xfrm>
            <a:off x="4368100" y="3308375"/>
            <a:ext cx="629100" cy="370500"/>
          </a:xfrm>
          <a:prstGeom prst="rightArrow">
            <a:avLst>
              <a:gd name="adj1" fmla="val 50000"/>
              <a:gd name="adj2" fmla="val 50000"/>
            </a:avLst>
          </a:prstGeom>
          <a:solidFill>
            <a:srgbClr val="CC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79"/>
          <p:cNvSpPr txBox="1">
            <a:spLocks noGrp="1"/>
          </p:cNvSpPr>
          <p:nvPr>
            <p:ph type="title"/>
          </p:nvPr>
        </p:nvSpPr>
        <p:spPr>
          <a:xfrm>
            <a:off x="727800" y="5894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Naive Bayes pour filtrer du Spam</a:t>
            </a:r>
            <a:endParaRPr/>
          </a:p>
        </p:txBody>
      </p:sp>
      <p:pic>
        <p:nvPicPr>
          <p:cNvPr id="1017" name="Google Shape;1017;p79"/>
          <p:cNvPicPr preferRelativeResize="0"/>
          <p:nvPr/>
        </p:nvPicPr>
        <p:blipFill rotWithShape="1">
          <a:blip r:embed="rId3">
            <a:alphaModFix/>
          </a:blip>
          <a:srcRect/>
          <a:stretch/>
        </p:blipFill>
        <p:spPr>
          <a:xfrm>
            <a:off x="152400" y="1974575"/>
            <a:ext cx="8839197" cy="223408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80"/>
          <p:cNvSpPr txBox="1">
            <a:spLocks noGrp="1"/>
          </p:cNvSpPr>
          <p:nvPr>
            <p:ph type="title"/>
          </p:nvPr>
        </p:nvSpPr>
        <p:spPr>
          <a:xfrm>
            <a:off x="727800" y="5894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Laplace smoothing</a:t>
            </a:r>
            <a:endParaRPr/>
          </a:p>
        </p:txBody>
      </p:sp>
      <p:pic>
        <p:nvPicPr>
          <p:cNvPr id="1023" name="Google Shape;1023;p80" descr="p(A)=x/Omega" title="MathEquation,#000000"/>
          <p:cNvPicPr preferRelativeResize="0"/>
          <p:nvPr/>
        </p:nvPicPr>
        <p:blipFill rotWithShape="1">
          <a:blip r:embed="rId3">
            <a:alphaModFix/>
          </a:blip>
          <a:srcRect/>
          <a:stretch/>
        </p:blipFill>
        <p:spPr>
          <a:xfrm>
            <a:off x="2556125" y="1571350"/>
            <a:ext cx="4031746" cy="1270000"/>
          </a:xfrm>
          <a:prstGeom prst="rect">
            <a:avLst/>
          </a:prstGeom>
          <a:noFill/>
          <a:ln>
            <a:noFill/>
          </a:ln>
        </p:spPr>
      </p:pic>
      <p:pic>
        <p:nvPicPr>
          <p:cNvPr id="1024" name="Google Shape;1024;p80" descr="p(A)=(x+alpha)/(Omega+alpha)" title="MathEquation,#000000"/>
          <p:cNvPicPr preferRelativeResize="0"/>
          <p:nvPr/>
        </p:nvPicPr>
        <p:blipFill rotWithShape="1">
          <a:blip r:embed="rId4">
            <a:alphaModFix/>
          </a:blip>
          <a:srcRect/>
          <a:stretch/>
        </p:blipFill>
        <p:spPr>
          <a:xfrm>
            <a:off x="2382350" y="3187425"/>
            <a:ext cx="4379310" cy="1270000"/>
          </a:xfrm>
          <a:prstGeom prst="rect">
            <a:avLst/>
          </a:prstGeom>
          <a:noFill/>
          <a:ln>
            <a:noFill/>
          </a:ln>
        </p:spPr>
      </p:pic>
      <p:pic>
        <p:nvPicPr>
          <p:cNvPr id="1025" name="Google Shape;1025;p80"/>
          <p:cNvPicPr preferRelativeResize="0"/>
          <p:nvPr/>
        </p:nvPicPr>
        <p:blipFill rotWithShape="1">
          <a:blip r:embed="rId5">
            <a:alphaModFix/>
          </a:blip>
          <a:srcRect l="23838" b="30990"/>
          <a:stretch/>
        </p:blipFill>
        <p:spPr>
          <a:xfrm>
            <a:off x="409575" y="2158675"/>
            <a:ext cx="1372700" cy="1657399"/>
          </a:xfrm>
          <a:prstGeom prst="rect">
            <a:avLst/>
          </a:prstGeom>
          <a:noFill/>
          <a:ln>
            <a:noFill/>
          </a:ln>
        </p:spPr>
      </p:pic>
      <p:sp>
        <p:nvSpPr>
          <p:cNvPr id="1026" name="Google Shape;1026;p80"/>
          <p:cNvSpPr/>
          <p:nvPr/>
        </p:nvSpPr>
        <p:spPr>
          <a:xfrm>
            <a:off x="1847027" y="2333625"/>
            <a:ext cx="454781" cy="1495350"/>
          </a:xfrm>
          <a:custGeom>
            <a:avLst/>
            <a:gdLst/>
            <a:ahLst/>
            <a:cxnLst/>
            <a:rect l="l" t="t" r="r" b="b"/>
            <a:pathLst>
              <a:path w="13370" h="62482" extrusionOk="0">
                <a:moveTo>
                  <a:pt x="13370" y="0"/>
                </a:moveTo>
                <a:cubicBezTo>
                  <a:pt x="11147" y="4826"/>
                  <a:pt x="666" y="18542"/>
                  <a:pt x="33" y="28956"/>
                </a:cubicBezTo>
                <a:cubicBezTo>
                  <a:pt x="-600" y="39370"/>
                  <a:pt x="7982" y="56894"/>
                  <a:pt x="9572" y="62482"/>
                </a:cubicBezTo>
              </a:path>
            </a:pathLst>
          </a:cu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81"/>
          <p:cNvSpPr txBox="1">
            <a:spLocks noGrp="1"/>
          </p:cNvSpPr>
          <p:nvPr>
            <p:ph type="title"/>
          </p:nvPr>
        </p:nvSpPr>
        <p:spPr>
          <a:xfrm>
            <a:off x="727800" y="5812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Variables global en Python</a:t>
            </a:r>
            <a:endParaRPr/>
          </a:p>
        </p:txBody>
      </p:sp>
      <p:sp>
        <p:nvSpPr>
          <p:cNvPr id="1032" name="Google Shape;1032;p81"/>
          <p:cNvSpPr txBox="1"/>
          <p:nvPr/>
        </p:nvSpPr>
        <p:spPr>
          <a:xfrm>
            <a:off x="727800" y="1545150"/>
            <a:ext cx="2439300" cy="164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Lato"/>
                <a:ea typeface="Lato"/>
                <a:cs typeface="Lato"/>
                <a:sym typeface="Lato"/>
              </a:rPr>
              <a:t>Quelques pistes pour l’exo:</a:t>
            </a:r>
            <a:endParaRPr sz="1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Lato"/>
                <a:ea typeface="Lato"/>
                <a:cs typeface="Lato"/>
                <a:sym typeface="Lato"/>
              </a:rPr>
              <a:t>Python : </a:t>
            </a:r>
            <a:r>
              <a:rPr lang="fr" sz="1400" b="1" i="1" u="none" strike="noStrike" cap="none">
                <a:solidFill>
                  <a:srgbClr val="000000"/>
                </a:solidFill>
                <a:latin typeface="Lato"/>
                <a:ea typeface="Lato"/>
                <a:cs typeface="Lato"/>
                <a:sym typeface="Lato"/>
              </a:rPr>
              <a:t>global</a:t>
            </a:r>
            <a:r>
              <a:rPr lang="fr" sz="1400" b="0" i="0" u="none" strike="noStrike" cap="none">
                <a:solidFill>
                  <a:srgbClr val="000000"/>
                </a:solidFill>
                <a:latin typeface="Lato"/>
                <a:ea typeface="Lato"/>
                <a:cs typeface="Lato"/>
                <a:sym typeface="Lato"/>
              </a:rPr>
              <a:t> variables</a:t>
            </a:r>
            <a:endParaRPr sz="1400" b="0" i="0" u="none" strike="noStrike" cap="none">
              <a:solidFill>
                <a:srgbClr val="000000"/>
              </a:solidFill>
              <a:latin typeface="Lato"/>
              <a:ea typeface="Lato"/>
              <a:cs typeface="Lato"/>
              <a:sym typeface="Lato"/>
            </a:endParaRPr>
          </a:p>
        </p:txBody>
      </p:sp>
      <p:pic>
        <p:nvPicPr>
          <p:cNvPr id="1033" name="Google Shape;1033;p81"/>
          <p:cNvPicPr preferRelativeResize="0"/>
          <p:nvPr/>
        </p:nvPicPr>
        <p:blipFill rotWithShape="1">
          <a:blip r:embed="rId3">
            <a:alphaModFix/>
          </a:blip>
          <a:srcRect/>
          <a:stretch/>
        </p:blipFill>
        <p:spPr>
          <a:xfrm>
            <a:off x="3547950" y="1421225"/>
            <a:ext cx="5368511" cy="3722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r>
              <a:rPr lang="en-US" dirty="0" err="1"/>
              <a:t>Recommandation</a:t>
            </a:r>
            <a:r>
              <a:rPr lang="en-US" dirty="0"/>
              <a:t> </a:t>
            </a:r>
            <a:r>
              <a:rPr lang="en-US" dirty="0" err="1"/>
              <a:t>Personnalisée</a:t>
            </a:r>
            <a:endParaRPr lang="en-US" dirty="0"/>
          </a:p>
        </p:txBody>
      </p:sp>
      <p:sp>
        <p:nvSpPr>
          <p:cNvPr id="130" name="Google Shape;130;p19"/>
          <p:cNvSpPr txBox="1"/>
          <p:nvPr/>
        </p:nvSpPr>
        <p:spPr>
          <a:xfrm>
            <a:off x="6644950" y="1433875"/>
            <a:ext cx="532500" cy="49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000000"/>
              </a:solidFill>
              <a:latin typeface="Lato"/>
              <a:ea typeface="Lato"/>
              <a:cs typeface="Lato"/>
              <a:sym typeface="Lato"/>
            </a:endParaRPr>
          </a:p>
        </p:txBody>
      </p:sp>
      <p:sp>
        <p:nvSpPr>
          <p:cNvPr id="131" name="Google Shape;131;p19"/>
          <p:cNvSpPr txBox="1"/>
          <p:nvPr/>
        </p:nvSpPr>
        <p:spPr>
          <a:xfrm>
            <a:off x="2452321" y="2485928"/>
            <a:ext cx="1581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smtClean="0">
                <a:solidFill>
                  <a:srgbClr val="000000"/>
                </a:solidFill>
                <a:latin typeface="Lato"/>
                <a:ea typeface="Lato"/>
                <a:cs typeface="Lato"/>
                <a:sym typeface="Lato"/>
              </a:rPr>
              <a:t>BlaBlaBla</a:t>
            </a:r>
            <a:endParaRPr sz="1400" b="0" i="0" u="none" strike="noStrike" cap="none" dirty="0">
              <a:solidFill>
                <a:srgbClr val="000000"/>
              </a:solidFill>
              <a:latin typeface="Lato"/>
              <a:ea typeface="Lato"/>
              <a:cs typeface="Lato"/>
              <a:sym typeface="Lato"/>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82"/>
          <p:cNvSpPr txBox="1">
            <a:spLocks noGrp="1"/>
          </p:cNvSpPr>
          <p:nvPr>
            <p:ph type="title"/>
          </p:nvPr>
        </p:nvSpPr>
        <p:spPr>
          <a:xfrm>
            <a:off x="727800" y="1720650"/>
            <a:ext cx="7688400" cy="1702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fr" sz="4800"/>
              <a:t>Bonus</a:t>
            </a:r>
            <a:endParaRPr sz="48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83"/>
          <p:cNvSpPr txBox="1">
            <a:spLocks noGrp="1"/>
          </p:cNvSpPr>
          <p:nvPr>
            <p:ph type="title"/>
          </p:nvPr>
        </p:nvSpPr>
        <p:spPr>
          <a:xfrm>
            <a:off x="727800" y="5812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Bonus: Étendre Bag-of-Words avec TF-IDF</a:t>
            </a:r>
            <a:endParaRPr/>
          </a:p>
        </p:txBody>
      </p:sp>
      <p:pic>
        <p:nvPicPr>
          <p:cNvPr id="1044" name="Google Shape;1044;p83"/>
          <p:cNvPicPr preferRelativeResize="0"/>
          <p:nvPr/>
        </p:nvPicPr>
        <p:blipFill rotWithShape="1">
          <a:blip r:embed="rId3">
            <a:alphaModFix/>
          </a:blip>
          <a:srcRect/>
          <a:stretch/>
        </p:blipFill>
        <p:spPr>
          <a:xfrm>
            <a:off x="4948674" y="3658150"/>
            <a:ext cx="3697500" cy="314681"/>
          </a:xfrm>
          <a:prstGeom prst="rect">
            <a:avLst/>
          </a:prstGeom>
          <a:noFill/>
          <a:ln>
            <a:noFill/>
          </a:ln>
        </p:spPr>
      </p:pic>
      <p:pic>
        <p:nvPicPr>
          <p:cNvPr id="1045" name="Google Shape;1045;p83"/>
          <p:cNvPicPr preferRelativeResize="0"/>
          <p:nvPr/>
        </p:nvPicPr>
        <p:blipFill rotWithShape="1">
          <a:blip r:embed="rId4">
            <a:alphaModFix/>
          </a:blip>
          <a:srcRect/>
          <a:stretch/>
        </p:blipFill>
        <p:spPr>
          <a:xfrm>
            <a:off x="152400" y="2135600"/>
            <a:ext cx="8839198" cy="687493"/>
          </a:xfrm>
          <a:prstGeom prst="rect">
            <a:avLst/>
          </a:prstGeom>
          <a:noFill/>
          <a:ln>
            <a:noFill/>
          </a:ln>
        </p:spPr>
      </p:pic>
      <p:pic>
        <p:nvPicPr>
          <p:cNvPr id="1046" name="Google Shape;1046;p83"/>
          <p:cNvPicPr preferRelativeResize="0"/>
          <p:nvPr/>
        </p:nvPicPr>
        <p:blipFill rotWithShape="1">
          <a:blip r:embed="rId5">
            <a:alphaModFix/>
          </a:blip>
          <a:srcRect/>
          <a:stretch/>
        </p:blipFill>
        <p:spPr>
          <a:xfrm>
            <a:off x="466025" y="3709525"/>
            <a:ext cx="3989025" cy="186200"/>
          </a:xfrm>
          <a:prstGeom prst="rect">
            <a:avLst/>
          </a:prstGeom>
          <a:noFill/>
          <a:ln>
            <a:noFill/>
          </a:ln>
        </p:spPr>
      </p:pic>
      <p:sp>
        <p:nvSpPr>
          <p:cNvPr id="1047" name="Google Shape;1047;p83"/>
          <p:cNvSpPr txBox="1"/>
          <p:nvPr/>
        </p:nvSpPr>
        <p:spPr>
          <a:xfrm>
            <a:off x="5141250" y="1116425"/>
            <a:ext cx="3697500" cy="28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1" u="none" strike="noStrike" cap="none">
                <a:solidFill>
                  <a:srgbClr val="000000"/>
                </a:solidFill>
                <a:latin typeface="Lato"/>
                <a:ea typeface="Lato"/>
                <a:cs typeface="Lato"/>
                <a:sym typeface="Lato"/>
              </a:rPr>
              <a:t>Term Frequency - Inverse Document Frequency</a:t>
            </a:r>
            <a:endParaRPr sz="1400" b="0" i="1" u="none" strike="noStrike" cap="none">
              <a:solidFill>
                <a:srgbClr val="000000"/>
              </a:solidFill>
              <a:latin typeface="Lato"/>
              <a:ea typeface="Lato"/>
              <a:cs typeface="Lato"/>
              <a:sym typeface="Lat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84"/>
          <p:cNvSpPr txBox="1">
            <a:spLocks noGrp="1"/>
          </p:cNvSpPr>
          <p:nvPr>
            <p:ph type="title"/>
          </p:nvPr>
        </p:nvSpPr>
        <p:spPr>
          <a:xfrm>
            <a:off x="1545750" y="2218500"/>
            <a:ext cx="6052500" cy="133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fr" sz="3600"/>
              <a:t>Merci pour votre attention et bon courage ! </a:t>
            </a:r>
            <a:endParaRPr sz="3600"/>
          </a:p>
        </p:txBody>
      </p:sp>
      <p:pic>
        <p:nvPicPr>
          <p:cNvPr id="1053" name="Google Shape;1053;p84"/>
          <p:cNvPicPr preferRelativeResize="0"/>
          <p:nvPr/>
        </p:nvPicPr>
        <p:blipFill rotWithShape="1">
          <a:blip r:embed="rId3">
            <a:alphaModFix/>
          </a:blip>
          <a:srcRect/>
          <a:stretch/>
        </p:blipFill>
        <p:spPr>
          <a:xfrm>
            <a:off x="6473000" y="2901075"/>
            <a:ext cx="680275" cy="6572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85"/>
          <p:cNvSpPr txBox="1">
            <a:spLocks noGrp="1"/>
          </p:cNvSpPr>
          <p:nvPr>
            <p:ph type="title"/>
          </p:nvPr>
        </p:nvSpPr>
        <p:spPr>
          <a:xfrm>
            <a:off x="727800" y="58122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fr"/>
              <a:t>Thank you ❤️</a:t>
            </a:r>
            <a:endParaRPr/>
          </a:p>
        </p:txBody>
      </p:sp>
      <p:sp>
        <p:nvSpPr>
          <p:cNvPr id="1059" name="Google Shape;1059;p85"/>
          <p:cNvSpPr txBox="1"/>
          <p:nvPr/>
        </p:nvSpPr>
        <p:spPr>
          <a:xfrm>
            <a:off x="1097075" y="1622875"/>
            <a:ext cx="6875400" cy="298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Lato"/>
                <a:ea typeface="Lato"/>
                <a:cs typeface="Lato"/>
                <a:sym typeface="Lato"/>
              </a:rPr>
              <a:t>François-Xavier Babin et Amric Trudel ! </a:t>
            </a:r>
            <a:endParaRPr sz="24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Lato"/>
                <a:ea typeface="Lato"/>
                <a:cs typeface="Lato"/>
                <a:sym typeface="Lato"/>
              </a:rPr>
              <a:t>Mon oncle, ancien prof. de math &lt;3</a:t>
            </a:r>
            <a:endParaRPr sz="2400" b="1"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Lato"/>
                <a:ea typeface="Lato"/>
                <a:cs typeface="Lato"/>
                <a:sym typeface="Lato"/>
              </a:rPr>
              <a:t>Lê Nguyên Hoang (Science4All) et Thibaut Giraud (Mr. Phi), youtubeurs.</a:t>
            </a:r>
            <a:endParaRPr sz="2400" b="1"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100"/>
              <a:buFont typeface="Arial"/>
              <a:buNone/>
            </a:pPr>
            <a:r>
              <a:rPr lang="fr" sz="2400" b="1" i="0" u="none" strike="noStrike" cap="none">
                <a:solidFill>
                  <a:srgbClr val="000000"/>
                </a:solidFill>
                <a:latin typeface="Lato"/>
                <a:ea typeface="Lato"/>
                <a:cs typeface="Lato"/>
                <a:sym typeface="Lato"/>
              </a:rPr>
              <a:t>Wikipedia...</a:t>
            </a:r>
            <a:endParaRPr sz="2400" b="1" i="0" u="none" strike="noStrike" cap="none">
              <a:solidFill>
                <a:srgbClr val="000000"/>
              </a:solidFill>
              <a:latin typeface="Lato"/>
              <a:ea typeface="Lato"/>
              <a:cs typeface="Lato"/>
              <a:sym typeface="Lato"/>
            </a:endParaRPr>
          </a:p>
        </p:txBody>
      </p:sp>
      <p:pic>
        <p:nvPicPr>
          <p:cNvPr id="1060" name="Google Shape;1060;p85"/>
          <p:cNvPicPr preferRelativeResize="0"/>
          <p:nvPr/>
        </p:nvPicPr>
        <p:blipFill rotWithShape="1">
          <a:blip r:embed="rId3">
            <a:alphaModFix/>
          </a:blip>
          <a:srcRect/>
          <a:stretch/>
        </p:blipFill>
        <p:spPr>
          <a:xfrm>
            <a:off x="7313950" y="1533525"/>
            <a:ext cx="658525" cy="687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40" name="Google Shape;140;p20"/>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r>
              <a:rPr lang="en-US" dirty="0" err="1"/>
              <a:t>Recommandation</a:t>
            </a:r>
            <a:r>
              <a:rPr lang="en-US" dirty="0"/>
              <a:t> </a:t>
            </a:r>
            <a:r>
              <a:rPr lang="en-US" dirty="0" err="1"/>
              <a:t>Sociale</a:t>
            </a:r>
            <a:endParaRPr lang="en-US" dirty="0"/>
          </a:p>
        </p:txBody>
      </p:sp>
      <p:sp>
        <p:nvSpPr>
          <p:cNvPr id="141" name="Google Shape;141;p20"/>
          <p:cNvSpPr txBox="1"/>
          <p:nvPr/>
        </p:nvSpPr>
        <p:spPr>
          <a:xfrm>
            <a:off x="6644950" y="1433875"/>
            <a:ext cx="532500" cy="49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000000"/>
              </a:solidFill>
              <a:latin typeface="Lato"/>
              <a:ea typeface="Lato"/>
              <a:cs typeface="Lato"/>
              <a:sym typeface="Lat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868" y="1635071"/>
            <a:ext cx="6416153" cy="318490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a:off x="727650" y="589425"/>
            <a:ext cx="7688700" cy="535200"/>
          </a:xfrm>
          <a:prstGeom prst="rect">
            <a:avLst/>
          </a:prstGeom>
          <a:noFill/>
          <a:ln>
            <a:noFill/>
          </a:ln>
        </p:spPr>
        <p:txBody>
          <a:bodyPr spcFirstLastPara="1" wrap="square" lIns="91425" tIns="91425" rIns="91425" bIns="91425" anchor="t" anchorCtr="0">
            <a:noAutofit/>
          </a:bodyPr>
          <a:lstStyle/>
          <a:p>
            <a:r>
              <a:rPr lang="en-US" dirty="0" err="1"/>
              <a:t>Recommandation</a:t>
            </a:r>
            <a:r>
              <a:rPr lang="en-US" dirty="0"/>
              <a:t> Objet</a:t>
            </a:r>
          </a:p>
        </p:txBody>
      </p:sp>
      <p:sp>
        <p:nvSpPr>
          <p:cNvPr id="12" name="Google Shape;131;p19"/>
          <p:cNvSpPr txBox="1"/>
          <p:nvPr/>
        </p:nvSpPr>
        <p:spPr>
          <a:xfrm>
            <a:off x="2452321" y="2485928"/>
            <a:ext cx="1581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smtClean="0">
                <a:solidFill>
                  <a:srgbClr val="000000"/>
                </a:solidFill>
                <a:latin typeface="Lato"/>
                <a:ea typeface="Lato"/>
                <a:cs typeface="Lato"/>
                <a:sym typeface="Lato"/>
              </a:rPr>
              <a:t>BlaBlaBla</a:t>
            </a:r>
            <a:endParaRPr sz="1400" b="0" i="0" u="none" strike="noStrike" cap="none" dirty="0">
              <a:solidFill>
                <a:srgbClr val="000000"/>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3340</Words>
  <Application>Microsoft Macintosh PowerPoint</Application>
  <PresentationFormat>On-screen Show (16:9)</PresentationFormat>
  <Paragraphs>391</Paragraphs>
  <Slides>73</Slides>
  <Notes>73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Lato Light</vt:lpstr>
      <vt:lpstr>Montserrat</vt:lpstr>
      <vt:lpstr>Arial</vt:lpstr>
      <vt:lpstr>Lato</vt:lpstr>
      <vt:lpstr>Times New Roman</vt:lpstr>
      <vt:lpstr>Raleway</vt:lpstr>
      <vt:lpstr>Streamline</vt:lpstr>
      <vt:lpstr>PowerPoint Presentation</vt:lpstr>
      <vt:lpstr>Pour l’atelier du … </vt:lpstr>
      <vt:lpstr>Un nouveau type de classifieur</vt:lpstr>
      <vt:lpstr>Liste de recommandations </vt:lpstr>
      <vt:lpstr>Collecte de données explicite VS implicite</vt:lpstr>
      <vt:lpstr>Les Different modéles</vt:lpstr>
      <vt:lpstr>Recommandation Personnalisée</vt:lpstr>
      <vt:lpstr>Recommandation Sociale</vt:lpstr>
      <vt:lpstr>Recommandation Objet</vt:lpstr>
      <vt:lpstr>Recommandation Hybride</vt:lpstr>
      <vt:lpstr>Exercice du jour</vt:lpstr>
      <vt:lpstr>Probabilité</vt:lpstr>
      <vt:lpstr>Probabilité - Diagramme</vt:lpstr>
      <vt:lpstr>Probabilité</vt:lpstr>
      <vt:lpstr>Probabilité</vt:lpstr>
      <vt:lpstr>Probabilité</vt:lpstr>
      <vt:lpstr>Probabilité - Détail</vt:lpstr>
      <vt:lpstr>Définition</vt:lpstr>
      <vt:lpstr>Probabilité “NON”</vt:lpstr>
      <vt:lpstr>Probabilité “NON”</vt:lpstr>
      <vt:lpstr>Probabilité “NON” - Diagramme</vt:lpstr>
      <vt:lpstr>Probabilité “NON”</vt:lpstr>
      <vt:lpstr>Probabilité “NON”</vt:lpstr>
      <vt:lpstr>Probabilité “OU”</vt:lpstr>
      <vt:lpstr>Probabilité “OU”</vt:lpstr>
      <vt:lpstr>Probabilité “OU” - Diagramme</vt:lpstr>
      <vt:lpstr>Probabilité “OU”</vt:lpstr>
      <vt:lpstr>Probabilité “OU”</vt:lpstr>
      <vt:lpstr>Probabilité “OU” - Incompatible en diagramme</vt:lpstr>
      <vt:lpstr>Probabilité “OU” - Compatible en diagramme </vt:lpstr>
      <vt:lpstr>Probabilité “ET”</vt:lpstr>
      <vt:lpstr>Probabilité “ET”</vt:lpstr>
      <vt:lpstr>Probabilité “ET” - Diagramme</vt:lpstr>
      <vt:lpstr>Probabilité “SI” - Diagramme</vt:lpstr>
      <vt:lpstr>Probabilité “SI” - Diagramme</vt:lpstr>
      <vt:lpstr>Probabilité “SI” - Diagramme</vt:lpstr>
      <vt:lpstr>Probabilité “SI” - Diagramme</vt:lpstr>
      <vt:lpstr>Probabilité “SI” - Diagramme</vt:lpstr>
      <vt:lpstr>Probabilité “SI” - Diagramme</vt:lpstr>
      <vt:lpstr>Probabilité “ET”</vt:lpstr>
      <vt:lpstr>Généralisation</vt:lpstr>
      <vt:lpstr>La formule de Bayes</vt:lpstr>
      <vt:lpstr>Un exemple pratique</vt:lpstr>
      <vt:lpstr>Un exemple pratique</vt:lpstr>
      <vt:lpstr>Un exemple pratique</vt:lpstr>
      <vt:lpstr>Un exemple pratique</vt:lpstr>
      <vt:lpstr>Un exemple pratique</vt:lpstr>
      <vt:lpstr>Un exemple pratique</vt:lpstr>
      <vt:lpstr>Un exemple pratique</vt:lpstr>
      <vt:lpstr>Un exemple pratique</vt:lpstr>
      <vt:lpstr>Un exemple pratique</vt:lpstr>
      <vt:lpstr>Un exemple pratique</vt:lpstr>
      <vt:lpstr>Un exemple pratique</vt:lpstr>
      <vt:lpstr>Un exemple pratique</vt:lpstr>
      <vt:lpstr>Un exemple pratique</vt:lpstr>
      <vt:lpstr>La formule de Bayes</vt:lpstr>
      <vt:lpstr>La loi des probabilités totales</vt:lpstr>
      <vt:lpstr>La loi des probabilités totales</vt:lpstr>
      <vt:lpstr>La loi des probabilités totales</vt:lpstr>
      <vt:lpstr>La loi des probabilités totales</vt:lpstr>
      <vt:lpstr>La loi des probabilités totales</vt:lpstr>
      <vt:lpstr>La loi des probabilités totales</vt:lpstr>
      <vt:lpstr>La formule de Bayes</vt:lpstr>
      <vt:lpstr>Exercice de l’atelier</vt:lpstr>
      <vt:lpstr>Naive Bayes pour filtrer du Spam</vt:lpstr>
      <vt:lpstr>Naive Bayes pour filtrer du Spam</vt:lpstr>
      <vt:lpstr>Naive Bayes pour filtrer du Spam</vt:lpstr>
      <vt:lpstr>Laplace smoothing</vt:lpstr>
      <vt:lpstr>Variables global en Python</vt:lpstr>
      <vt:lpstr>Bonus</vt:lpstr>
      <vt:lpstr>Bonus: Étendre Bag-of-Words avec TF-IDF</vt:lpstr>
      <vt:lpstr>Merci pour votre attention et bon courage ! </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6</cp:revision>
  <dcterms:modified xsi:type="dcterms:W3CDTF">2019-03-22T21:48:21Z</dcterms:modified>
</cp:coreProperties>
</file>